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84" r:id="rId1"/>
  </p:sldMasterIdLst>
  <p:notesMasterIdLst>
    <p:notesMasterId r:id="rId10"/>
  </p:notesMasterIdLst>
  <p:sldIdLst>
    <p:sldId id="256" r:id="rId2"/>
    <p:sldId id="257" r:id="rId3"/>
    <p:sldId id="258" r:id="rId4"/>
    <p:sldId id="260" r:id="rId5"/>
    <p:sldId id="262" r:id="rId6"/>
    <p:sldId id="263" r:id="rId7"/>
    <p:sldId id="264" r:id="rId8"/>
    <p:sldId id="265" r:id="rId9"/>
  </p:sldIdLst>
  <p:sldSz cx="14630400" cy="8229600"/>
  <p:notesSz cx="8229600" cy="14630400"/>
  <p:embeddedFontLst>
    <p:embeddedFont>
      <p:font typeface="Calibri" panose="020F0502020204030204" pitchFamily="34" charset="0"/>
      <p:regular r:id="rId11"/>
      <p:bold r:id="rId12"/>
      <p:italic r:id="rId13"/>
      <p:boldItalic r:id="rId14"/>
    </p:embeddedFont>
    <p:embeddedFont>
      <p:font typeface="Calibri Light" panose="020F0302020204030204" pitchFamily="34" charset="0"/>
      <p:regular r:id="rId15"/>
      <p:italic r:id="rId16"/>
    </p:embeddedFont>
    <p:embeddedFont>
      <p:font typeface="Cambria" panose="02040503050406030204" pitchFamily="18" charset="0"/>
      <p:regular r:id="rId17"/>
      <p:bold r:id="rId18"/>
      <p:italic r:id="rId19"/>
      <p:boldItalic r:id="rId20"/>
    </p:embeddedFont>
    <p:embeddedFont>
      <p:font typeface="Cambria Math" panose="02040503050406030204" pitchFamily="18" charset="0"/>
      <p:regular r:id="rId21"/>
    </p:embeddedFont>
    <p:embeddedFont>
      <p:font typeface="Inter" panose="020B0604020202020204" charset="0"/>
      <p:regular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5" d="100"/>
          <a:sy n="55" d="100"/>
        </p:scale>
        <p:origin x="90"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presProps" Target="presProp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455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Rectangle 3"/>
          <p:cNvSpPr/>
          <p:nvPr/>
        </p:nvSpPr>
        <p:spPr>
          <a:xfrm>
            <a:off x="0" y="0"/>
            <a:ext cx="14630400" cy="822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724205" y="924560"/>
            <a:ext cx="12938760" cy="4023360"/>
          </a:xfrm>
        </p:spPr>
        <p:txBody>
          <a:bodyPr anchor="b">
            <a:noAutofit/>
          </a:bodyPr>
          <a:lstStyle>
            <a:lvl1pPr algn="l">
              <a:lnSpc>
                <a:spcPct val="80000"/>
              </a:lnSpc>
              <a:defRPr sz="10560" spc="-144"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801015" y="5048251"/>
            <a:ext cx="11073841" cy="1975104"/>
          </a:xfrm>
        </p:spPr>
        <p:txBody>
          <a:bodyPr>
            <a:normAutofit/>
          </a:bodyPr>
          <a:lstStyle>
            <a:lvl1pPr marL="0" indent="0" algn="l">
              <a:buNone/>
              <a:defRPr sz="3840">
                <a:solidFill>
                  <a:schemeClr val="bg1"/>
                </a:solidFill>
                <a:latin typeface="+mj-lt"/>
              </a:defRPr>
            </a:lvl1pPr>
            <a:lvl2pPr marL="548640" indent="0" algn="ctr">
              <a:buNone/>
              <a:defRPr sz="3360"/>
            </a:lvl2pPr>
            <a:lvl3pPr marL="1097280" indent="0" algn="ctr">
              <a:buNone/>
              <a:defRPr sz="2880"/>
            </a:lvl3pPr>
            <a:lvl4pPr marL="1645920" indent="0" algn="ctr">
              <a:buNone/>
              <a:defRPr sz="2400"/>
            </a:lvl4pPr>
            <a:lvl5pPr marL="2194560" indent="0" algn="ctr">
              <a:buNone/>
              <a:defRPr sz="2400"/>
            </a:lvl5pPr>
            <a:lvl6pPr marL="2743200" indent="0" algn="ctr">
              <a:buNone/>
              <a:defRPr sz="2400"/>
            </a:lvl6pPr>
            <a:lvl7pPr marL="3291840" indent="0" algn="ctr">
              <a:buNone/>
              <a:defRPr sz="2400"/>
            </a:lvl7pPr>
            <a:lvl8pPr marL="3840480" indent="0" algn="ctr">
              <a:buNone/>
              <a:defRPr sz="2400"/>
            </a:lvl8pPr>
            <a:lvl9pPr marL="4389120" indent="0" algn="ctr">
              <a:buNone/>
              <a:defRPr sz="2400"/>
            </a:lvl9pPr>
          </a:lstStyle>
          <a:p>
            <a:r>
              <a:rPr lang="ru-RU"/>
              <a:t>Образец подзаголовка</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smtClean="0"/>
              <a:pPr/>
              <a:t>7/7/2025</a:t>
            </a:fld>
            <a:endParaRPr lang="en-US" dirty="0"/>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dirty="0"/>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2966908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F4E5243-F52A-4D37-9694-EB26C6C31910}" type="datetimeFigureOut">
              <a:rPr lang="en-US" smtClean="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9448054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92740" y="834390"/>
            <a:ext cx="3154680" cy="576072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925830" y="857251"/>
            <a:ext cx="9281160" cy="648081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A77B6E1-634A-48DC-9E8B-D894023267EF}" type="datetimeFigureOut">
              <a:rPr lang="en-US" smtClean="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7541907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44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120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330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591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135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69890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6085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8078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7B2D3E9E-A95C-48F2-B4BF-A71542E0BE9A}" type="datetimeFigureOut">
              <a:rPr lang="en-US" smtClean="0"/>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8279517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4205" y="920903"/>
            <a:ext cx="12936931" cy="4027018"/>
          </a:xfrm>
        </p:spPr>
        <p:txBody>
          <a:bodyPr anchor="b">
            <a:normAutofit/>
          </a:bodyPr>
          <a:lstStyle>
            <a:lvl1pPr>
              <a:lnSpc>
                <a:spcPct val="80000"/>
              </a:lnSpc>
              <a:defRPr sz="10560" b="0" baseline="0">
                <a:solidFill>
                  <a:schemeClr val="accent1"/>
                </a:solidFill>
              </a:defRPr>
            </a:lvl1pPr>
          </a:lstStyle>
          <a:p>
            <a:r>
              <a:rPr lang="ru-RU"/>
              <a:t>Образец заголовка</a:t>
            </a:r>
            <a:endParaRPr lang="en-US" dirty="0"/>
          </a:p>
        </p:txBody>
      </p:sp>
      <p:sp>
        <p:nvSpPr>
          <p:cNvPr id="3" name="Text Placeholder 2"/>
          <p:cNvSpPr>
            <a:spLocks noGrp="1"/>
          </p:cNvSpPr>
          <p:nvPr>
            <p:ph type="body" idx="1"/>
          </p:nvPr>
        </p:nvSpPr>
        <p:spPr>
          <a:xfrm>
            <a:off x="801015" y="5045051"/>
            <a:ext cx="11071555" cy="1975104"/>
          </a:xfrm>
        </p:spPr>
        <p:txBody>
          <a:bodyPr anchor="t">
            <a:normAutofit/>
          </a:bodyPr>
          <a:lstStyle>
            <a:lvl1pPr marL="0" indent="0">
              <a:buNone/>
              <a:defRPr sz="3840">
                <a:solidFill>
                  <a:schemeClr val="tx1"/>
                </a:solidFill>
                <a:latin typeface="+mj-lt"/>
              </a:defRPr>
            </a:lvl1pPr>
            <a:lvl2pPr marL="548640" indent="0">
              <a:buNone/>
              <a:defRPr sz="2160">
                <a:solidFill>
                  <a:schemeClr val="tx1">
                    <a:tint val="75000"/>
                  </a:schemeClr>
                </a:solidFill>
              </a:defRPr>
            </a:lvl2pPr>
            <a:lvl3pPr marL="1097280" indent="0">
              <a:buNone/>
              <a:defRPr sz="1920">
                <a:solidFill>
                  <a:schemeClr val="tx1">
                    <a:tint val="75000"/>
                  </a:schemeClr>
                </a:solidFill>
              </a:defRPr>
            </a:lvl3pPr>
            <a:lvl4pPr marL="1645920" indent="0">
              <a:buNone/>
              <a:defRPr sz="1680">
                <a:solidFill>
                  <a:schemeClr val="tx1">
                    <a:tint val="75000"/>
                  </a:schemeClr>
                </a:solidFill>
              </a:defRPr>
            </a:lvl4pPr>
            <a:lvl5pPr marL="2194560" indent="0">
              <a:buNone/>
              <a:defRPr sz="1680">
                <a:solidFill>
                  <a:schemeClr val="tx1">
                    <a:tint val="75000"/>
                  </a:schemeClr>
                </a:solidFill>
              </a:defRPr>
            </a:lvl5pPr>
            <a:lvl6pPr marL="2743200" indent="0">
              <a:buNone/>
              <a:defRPr sz="1680">
                <a:solidFill>
                  <a:schemeClr val="tx1">
                    <a:tint val="75000"/>
                  </a:schemeClr>
                </a:solidFill>
              </a:defRPr>
            </a:lvl6pPr>
            <a:lvl7pPr marL="3291840" indent="0">
              <a:buNone/>
              <a:defRPr sz="1680">
                <a:solidFill>
                  <a:schemeClr val="tx1">
                    <a:tint val="75000"/>
                  </a:schemeClr>
                </a:solidFill>
              </a:defRPr>
            </a:lvl7pPr>
            <a:lvl8pPr marL="3840480" indent="0">
              <a:buNone/>
              <a:defRPr sz="1680">
                <a:solidFill>
                  <a:schemeClr val="tx1">
                    <a:tint val="75000"/>
                  </a:schemeClr>
                </a:solidFill>
              </a:defRPr>
            </a:lvl8pPr>
            <a:lvl9pPr marL="4389120" indent="0">
              <a:buNone/>
              <a:defRPr sz="168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586B75A-687E-405C-8A0B-8D00578BA2C3}" type="datetimeFigureOut">
              <a:rPr lang="en-US" smtClean="0"/>
              <a:pPr/>
              <a:t>7/7/2025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7771459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11987" y="2397761"/>
            <a:ext cx="5596128" cy="4520794"/>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213596" y="2397761"/>
            <a:ext cx="5596128" cy="4520794"/>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12952B5-7A2F-4CC8-B7CE-9234E21C2837}" type="datetimeFigureOut">
              <a:rPr lang="en-US" smtClean="0"/>
              <a:t>7/7/2025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575615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811987" y="2448560"/>
            <a:ext cx="5596128" cy="868080"/>
          </a:xfrm>
        </p:spPr>
        <p:txBody>
          <a:bodyPr anchor="ctr">
            <a:normAutofit/>
          </a:bodyPr>
          <a:lstStyle>
            <a:lvl1pPr marL="0" indent="0">
              <a:buNone/>
              <a:defRPr sz="2640" b="0" cap="all" baseline="0">
                <a:solidFill>
                  <a:schemeClr val="tx1">
                    <a:lumMod val="85000"/>
                    <a:lumOff val="15000"/>
                  </a:schemeClr>
                </a:solidFill>
                <a:latin typeface="+mj-lt"/>
              </a:defRPr>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ru-RU"/>
              <a:t>Образец текста</a:t>
            </a:r>
          </a:p>
        </p:txBody>
      </p:sp>
      <p:sp>
        <p:nvSpPr>
          <p:cNvPr id="4" name="Content Placeholder 3"/>
          <p:cNvSpPr>
            <a:spLocks noGrp="1"/>
          </p:cNvSpPr>
          <p:nvPr>
            <p:ph sz="half" idx="2"/>
          </p:nvPr>
        </p:nvSpPr>
        <p:spPr>
          <a:xfrm>
            <a:off x="811987" y="3303701"/>
            <a:ext cx="5596128" cy="3840480"/>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209130" y="2446122"/>
            <a:ext cx="5596128" cy="866851"/>
          </a:xfrm>
        </p:spPr>
        <p:txBody>
          <a:bodyPr anchor="ctr">
            <a:normAutofit/>
          </a:bodyPr>
          <a:lstStyle>
            <a:lvl1pPr marL="0" indent="0">
              <a:buNone/>
              <a:defRPr sz="2640" b="0" cap="all" baseline="0">
                <a:solidFill>
                  <a:schemeClr val="tx1">
                    <a:lumMod val="85000"/>
                    <a:lumOff val="15000"/>
                  </a:schemeClr>
                </a:solidFill>
                <a:latin typeface="+mj-lt"/>
              </a:defRPr>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ru-RU"/>
              <a:t>Образец текста</a:t>
            </a:r>
          </a:p>
        </p:txBody>
      </p:sp>
      <p:sp>
        <p:nvSpPr>
          <p:cNvPr id="6" name="Content Placeholder 5"/>
          <p:cNvSpPr>
            <a:spLocks noGrp="1"/>
          </p:cNvSpPr>
          <p:nvPr>
            <p:ph sz="quarter" idx="4"/>
          </p:nvPr>
        </p:nvSpPr>
        <p:spPr>
          <a:xfrm>
            <a:off x="7209130" y="3301188"/>
            <a:ext cx="5596128" cy="3840480"/>
          </a:xfrm>
        </p:spPr>
        <p:txBody>
          <a:bodyPr/>
          <a:lstStyle>
            <a:lvl1pPr>
              <a:defRPr sz="2880"/>
            </a:lvl1pPr>
            <a:lvl2pPr>
              <a:defRPr sz="2400"/>
            </a:lvl2pPr>
            <a:lvl3pPr>
              <a:defRPr sz="2160"/>
            </a:lvl3pPr>
            <a:lvl4pPr>
              <a:defRPr sz="1920"/>
            </a:lvl4pPr>
            <a:lvl5pPr>
              <a:defRPr sz="1920"/>
            </a:lvl5pPr>
            <a:lvl6pPr>
              <a:defRPr sz="1920"/>
            </a:lvl6pPr>
            <a:lvl7pPr>
              <a:defRPr sz="1920"/>
            </a:lvl7pPr>
            <a:lvl8pPr>
              <a:defRPr sz="1920"/>
            </a:lvl8pPr>
            <a:lvl9pPr>
              <a:defRPr sz="192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E1DA07A-9201-4B4B-BAF2-015AFA30F520}" type="datetimeFigureOut">
              <a:rPr lang="en-US" smtClean="0"/>
              <a:t>7/7/2025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8226858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73D7E00A-486F-4252-8B1D-E32645521F49}" type="datetimeFigureOut">
              <a:rPr lang="en-US" smtClean="0"/>
              <a:t>7/7/2025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7954650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smtClean="0"/>
              <a:t>7/7/2025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9086498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Rectangle 1"/>
          <p:cNvSpPr/>
          <p:nvPr/>
        </p:nvSpPr>
        <p:spPr>
          <a:xfrm>
            <a:off x="9144000" y="0"/>
            <a:ext cx="5486400" cy="822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9913685" y="650738"/>
            <a:ext cx="4059936" cy="2304288"/>
          </a:xfrm>
        </p:spPr>
        <p:txBody>
          <a:bodyPr anchor="b">
            <a:noAutofit/>
          </a:bodyPr>
          <a:lstStyle>
            <a:lvl1pPr>
              <a:lnSpc>
                <a:spcPct val="85000"/>
              </a:lnSpc>
              <a:defRPr sz="4800">
                <a:solidFill>
                  <a:srgbClr val="FFFFFF"/>
                </a:solidFill>
              </a:defRPr>
            </a:lvl1pPr>
          </a:lstStyle>
          <a:p>
            <a:r>
              <a:rPr lang="ru-RU"/>
              <a:t>Образец заголовка</a:t>
            </a:r>
            <a:endParaRPr lang="en-US" dirty="0"/>
          </a:p>
        </p:txBody>
      </p:sp>
      <p:sp>
        <p:nvSpPr>
          <p:cNvPr id="3" name="Content Placeholder 2"/>
          <p:cNvSpPr>
            <a:spLocks noGrp="1"/>
          </p:cNvSpPr>
          <p:nvPr>
            <p:ph idx="1"/>
          </p:nvPr>
        </p:nvSpPr>
        <p:spPr>
          <a:xfrm>
            <a:off x="914400" y="914400"/>
            <a:ext cx="7315200" cy="548640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931178" y="3014176"/>
            <a:ext cx="4078224" cy="3752384"/>
          </a:xfrm>
        </p:spPr>
        <p:txBody>
          <a:bodyPr>
            <a:normAutofit/>
          </a:bodyPr>
          <a:lstStyle>
            <a:lvl1pPr marL="0" marR="0" indent="0" algn="l" defTabSz="1097280" rtl="0" eaLnBrk="1" fontAlgn="auto" latinLnBrk="0" hangingPunct="1">
              <a:lnSpc>
                <a:spcPct val="100000"/>
              </a:lnSpc>
              <a:spcBef>
                <a:spcPts val="1440"/>
              </a:spcBef>
              <a:spcAft>
                <a:spcPts val="0"/>
              </a:spcAft>
              <a:buClrTx/>
              <a:buSzTx/>
              <a:buFontTx/>
              <a:buNone/>
              <a:tabLst/>
              <a:defRPr sz="2160">
                <a:solidFill>
                  <a:srgbClr val="262626"/>
                </a:solidFill>
              </a:defRPr>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marL="0" marR="0" lvl="0" indent="0" algn="l" defTabSz="1097280" rtl="0" eaLnBrk="1" fontAlgn="auto" latinLnBrk="0" hangingPunct="1">
              <a:lnSpc>
                <a:spcPct val="100000"/>
              </a:lnSpc>
              <a:spcBef>
                <a:spcPts val="1680"/>
              </a:spcBef>
              <a:spcAft>
                <a:spcPts val="0"/>
              </a:spcAft>
              <a:buClrTx/>
              <a:buSzTx/>
              <a:buFontTx/>
              <a:buNone/>
              <a:tabLst/>
              <a:defRPr/>
            </a:pPr>
            <a:r>
              <a:rPr lang="ru-RU"/>
              <a:t>Образец текста</a:t>
            </a:r>
          </a:p>
        </p:txBody>
      </p:sp>
      <p:sp>
        <p:nvSpPr>
          <p:cNvPr id="5" name="Date Placeholder 4"/>
          <p:cNvSpPr>
            <a:spLocks noGrp="1"/>
          </p:cNvSpPr>
          <p:nvPr>
            <p:ph type="dt" sz="half" idx="10"/>
          </p:nvPr>
        </p:nvSpPr>
        <p:spPr/>
        <p:txBody>
          <a:bodyPr/>
          <a:lstStyle/>
          <a:p>
            <a:fld id="{AF6E2C9B-5FA2-460D-9BE7-B0812FC2A6FF}" type="datetimeFigureOut">
              <a:rPr lang="en-US" smtClean="0"/>
              <a:t>7/7/2025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2826500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9069" y="6502401"/>
            <a:ext cx="12936931" cy="735940"/>
          </a:xfrm>
        </p:spPr>
        <p:txBody>
          <a:bodyPr anchor="b">
            <a:normAutofit/>
          </a:bodyPr>
          <a:lstStyle>
            <a:lvl1pPr>
              <a:defRPr sz="3840" b="0">
                <a:solidFill>
                  <a:srgbClr val="FFFFFF"/>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0"/>
            <a:ext cx="14630400" cy="6397142"/>
          </a:xfrm>
          <a:solidFill>
            <a:schemeClr val="accent1">
              <a:lumMod val="40000"/>
              <a:lumOff val="60000"/>
            </a:schemeClr>
          </a:solidFill>
        </p:spPr>
        <p:txBody>
          <a:bodyPr anchor="t"/>
          <a:lstStyle>
            <a:lvl1pPr marL="0" indent="0" algn="ctr">
              <a:spcBef>
                <a:spcPts val="960"/>
              </a:spcBef>
              <a:buNone/>
              <a:defRPr sz="3840">
                <a:solidFill>
                  <a:schemeClr val="tx1">
                    <a:lumMod val="75000"/>
                    <a:lumOff val="25000"/>
                  </a:schemeClr>
                </a:solidFill>
              </a:defRPr>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ru-RU"/>
              <a:t>Вставка рисунка</a:t>
            </a:r>
            <a:endParaRPr lang="en-US" dirty="0"/>
          </a:p>
        </p:txBody>
      </p:sp>
      <p:sp>
        <p:nvSpPr>
          <p:cNvPr id="4" name="Text Placeholder 3"/>
          <p:cNvSpPr>
            <a:spLocks noGrp="1"/>
          </p:cNvSpPr>
          <p:nvPr>
            <p:ph type="body" sz="half" idx="2"/>
          </p:nvPr>
        </p:nvSpPr>
        <p:spPr>
          <a:xfrm>
            <a:off x="811987" y="7091682"/>
            <a:ext cx="11075213" cy="640080"/>
          </a:xfrm>
        </p:spPr>
        <p:txBody>
          <a:bodyPr>
            <a:normAutofit/>
          </a:bodyPr>
          <a:lstStyle>
            <a:lvl1pPr marL="0" indent="0">
              <a:lnSpc>
                <a:spcPct val="90000"/>
              </a:lnSpc>
              <a:buNone/>
              <a:defRPr sz="1680">
                <a:solidFill>
                  <a:srgbClr val="262626"/>
                </a:solidFill>
              </a:defRPr>
            </a:lvl1pPr>
            <a:lvl2pPr marL="548640" indent="0">
              <a:buNone/>
              <a:defRPr sz="1440"/>
            </a:lvl2pPr>
            <a:lvl3pPr marL="1097280" indent="0">
              <a:buNone/>
              <a:defRPr sz="1200"/>
            </a:lvl3pPr>
            <a:lvl4pPr marL="1645920" indent="0">
              <a:buNone/>
              <a:defRPr sz="1080"/>
            </a:lvl4pPr>
            <a:lvl5pPr marL="2194560" indent="0">
              <a:buNone/>
              <a:defRPr sz="1080"/>
            </a:lvl5pPr>
            <a:lvl6pPr marL="2743200" indent="0">
              <a:buNone/>
              <a:defRPr sz="1080"/>
            </a:lvl6pPr>
            <a:lvl7pPr marL="3291840" indent="0">
              <a:buNone/>
              <a:defRPr sz="1080"/>
            </a:lvl7pPr>
            <a:lvl8pPr marL="3840480" indent="0">
              <a:buNone/>
              <a:defRPr sz="1080"/>
            </a:lvl8pPr>
            <a:lvl9pPr marL="4389120" indent="0">
              <a:buNone/>
              <a:defRPr sz="1080"/>
            </a:lvl9pPr>
          </a:lstStyle>
          <a:p>
            <a:pPr lvl="0"/>
            <a:r>
              <a:rPr lang="ru-RU"/>
              <a:t>Образец текста</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smtClean="0"/>
              <a:pPr/>
              <a:t>7/7/2025</a:t>
            </a:fld>
            <a:endParaRPr lang="en-US" dirty="0"/>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dirty="0"/>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99363488"/>
      </p:ext>
    </p:extLst>
  </p:cSld>
  <p:clrMapOvr>
    <a:overrideClrMapping bg1="lt1" tx1="dk1" bg2="lt2" tx2="dk2" accent1="accent1" accent2="accent2" accent3="accent3" accent4="accent4" accent5="accent5" accent6="accent6" hlink="hlink" folHlink="folHlink"/>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8669" y="599439"/>
            <a:ext cx="12927330" cy="198983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11988" y="2414017"/>
            <a:ext cx="12904470" cy="451942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22960" y="7694936"/>
            <a:ext cx="4937760" cy="274320"/>
          </a:xfrm>
          <a:prstGeom prst="rect">
            <a:avLst/>
          </a:prstGeom>
        </p:spPr>
        <p:txBody>
          <a:bodyPr vert="horz" lIns="91440" tIns="45720" rIns="91440" bIns="45720" rtlCol="0" anchor="ctr"/>
          <a:lstStyle>
            <a:lvl1pPr algn="l">
              <a:defRPr sz="1140">
                <a:solidFill>
                  <a:schemeClr val="tx1">
                    <a:alpha val="80000"/>
                  </a:schemeClr>
                </a:solidFill>
              </a:defRPr>
            </a:lvl1pPr>
          </a:lstStyle>
          <a:p>
            <a:fld id="{5586B75A-687E-405C-8A0B-8D00578BA2C3}" type="datetimeFigureOut">
              <a:rPr lang="en-US" smtClean="0"/>
              <a:pPr/>
              <a:t>7/7/2025</a:t>
            </a:fld>
            <a:endParaRPr lang="en-US" dirty="0"/>
          </a:p>
        </p:txBody>
      </p:sp>
      <p:sp>
        <p:nvSpPr>
          <p:cNvPr id="5" name="Footer Placeholder 4"/>
          <p:cNvSpPr>
            <a:spLocks noGrp="1"/>
          </p:cNvSpPr>
          <p:nvPr>
            <p:ph type="ftr" sz="quarter" idx="3"/>
          </p:nvPr>
        </p:nvSpPr>
        <p:spPr>
          <a:xfrm>
            <a:off x="822960" y="7865636"/>
            <a:ext cx="6035040" cy="274320"/>
          </a:xfrm>
          <a:prstGeom prst="rect">
            <a:avLst/>
          </a:prstGeom>
        </p:spPr>
        <p:txBody>
          <a:bodyPr vert="horz" lIns="91440" tIns="45720" rIns="91440" bIns="45720" rtlCol="0" anchor="ctr"/>
          <a:lstStyle>
            <a:lvl1pPr algn="l">
              <a:defRPr sz="1140" cap="all" baseline="0">
                <a:solidFill>
                  <a:schemeClr val="tx1">
                    <a:alpha val="80000"/>
                  </a:schemeClr>
                </a:solidFill>
              </a:defRPr>
            </a:lvl1pPr>
          </a:lstStyle>
          <a:p>
            <a:endParaRPr lang="en-US" dirty="0"/>
          </a:p>
        </p:txBody>
      </p:sp>
      <p:sp>
        <p:nvSpPr>
          <p:cNvPr id="6" name="Slide Number Placeholder 5"/>
          <p:cNvSpPr>
            <a:spLocks noGrp="1"/>
          </p:cNvSpPr>
          <p:nvPr>
            <p:ph type="sldNum" sz="quarter" idx="4"/>
          </p:nvPr>
        </p:nvSpPr>
        <p:spPr>
          <a:xfrm>
            <a:off x="10516711" y="7051695"/>
            <a:ext cx="3511296" cy="1676447"/>
          </a:xfrm>
          <a:prstGeom prst="rect">
            <a:avLst/>
          </a:prstGeom>
        </p:spPr>
        <p:txBody>
          <a:bodyPr vert="horz" lIns="91440" tIns="45720" rIns="91440" bIns="45720" rtlCol="0" anchor="b"/>
          <a:lstStyle>
            <a:lvl1pPr algn="r">
              <a:defRPr sz="12360" b="0">
                <a:ln>
                  <a:noFill/>
                </a:ln>
                <a:solidFill>
                  <a:schemeClr val="accent1">
                    <a:alpha val="25000"/>
                  </a:schemeClr>
                </a:solidFill>
                <a:latin typeface="+mj-lt"/>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9893628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700" r:id="rId15"/>
    <p:sldLayoutId id="2147483702" r:id="rId16"/>
    <p:sldLayoutId id="2147483703" r:id="rId17"/>
    <p:sldLayoutId id="2147483704" r:id="rId18"/>
    <p:sldLayoutId id="2147483705" r:id="rId19"/>
  </p:sldLayoutIdLst>
  <p:hf sldNum="0" hdr="0" ftr="0" dt="0"/>
  <p:txStyles>
    <p:titleStyle>
      <a:lvl1pPr algn="l" defTabSz="1097280" rtl="0" eaLnBrk="1" latinLnBrk="0" hangingPunct="1">
        <a:lnSpc>
          <a:spcPct val="85000"/>
        </a:lnSpc>
        <a:spcBef>
          <a:spcPct val="0"/>
        </a:spcBef>
        <a:buNone/>
        <a:defRPr sz="6480" kern="1200" spc="-144" baseline="0">
          <a:solidFill>
            <a:schemeClr val="accent1"/>
          </a:solidFill>
          <a:latin typeface="+mj-lt"/>
          <a:ea typeface="+mj-ea"/>
          <a:cs typeface="+mj-cs"/>
        </a:defRPr>
      </a:lvl1pPr>
    </p:titleStyle>
    <p:bodyStyle>
      <a:lvl1pPr marL="109728" indent="-109728" algn="l" defTabSz="1097280" rtl="0" eaLnBrk="1" latinLnBrk="0" hangingPunct="1">
        <a:lnSpc>
          <a:spcPct val="85000"/>
        </a:lnSpc>
        <a:spcBef>
          <a:spcPts val="1560"/>
        </a:spcBef>
        <a:buFont typeface="Arial" pitchFamily="34" charset="0"/>
        <a:buChar char=" "/>
        <a:defRPr sz="2880" kern="1200">
          <a:solidFill>
            <a:schemeClr val="tx1">
              <a:lumMod val="85000"/>
              <a:lumOff val="15000"/>
            </a:schemeClr>
          </a:solidFill>
          <a:latin typeface="+mn-lt"/>
          <a:ea typeface="+mn-ea"/>
          <a:cs typeface="+mn-cs"/>
        </a:defRPr>
      </a:lvl1pPr>
      <a:lvl2pPr marL="416966" indent="-411480" algn="l" defTabSz="1097280" rtl="0" eaLnBrk="1" latinLnBrk="0" hangingPunct="1">
        <a:lnSpc>
          <a:spcPct val="85000"/>
        </a:lnSpc>
        <a:spcBef>
          <a:spcPts val="720"/>
        </a:spcBef>
        <a:buFont typeface="Arial" pitchFamily="34" charset="0"/>
        <a:buChar char=" "/>
        <a:defRPr sz="2880" kern="1200">
          <a:solidFill>
            <a:schemeClr val="tx1">
              <a:lumMod val="85000"/>
              <a:lumOff val="15000"/>
            </a:schemeClr>
          </a:solidFill>
          <a:latin typeface="+mn-lt"/>
          <a:ea typeface="+mn-ea"/>
          <a:cs typeface="+mn-cs"/>
        </a:defRPr>
      </a:lvl2pPr>
      <a:lvl3pPr marL="658368" indent="-658368" algn="l" defTabSz="1097280" rtl="0" eaLnBrk="1" latinLnBrk="0" hangingPunct="1">
        <a:lnSpc>
          <a:spcPct val="85000"/>
        </a:lnSpc>
        <a:spcBef>
          <a:spcPts val="720"/>
        </a:spcBef>
        <a:buFont typeface="Arial" pitchFamily="34" charset="0"/>
        <a:buChar char=" "/>
        <a:defRPr sz="2400" i="1" kern="1200">
          <a:solidFill>
            <a:schemeClr val="tx1">
              <a:lumMod val="85000"/>
              <a:lumOff val="15000"/>
            </a:schemeClr>
          </a:solidFill>
          <a:latin typeface="+mn-lt"/>
          <a:ea typeface="+mn-ea"/>
          <a:cs typeface="+mn-cs"/>
        </a:defRPr>
      </a:lvl3pPr>
      <a:lvl4pPr marL="987552" indent="-987552"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4pPr>
      <a:lvl5pPr marL="1316736" indent="-1316736"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5pPr>
      <a:lvl6pPr marL="1440000" indent="-274320"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6pPr>
      <a:lvl7pPr marL="1680000" indent="-274320"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7pPr>
      <a:lvl8pPr marL="1920000" indent="-274320"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8pPr>
      <a:lvl9pPr marL="2160000" indent="-274320" algn="l" defTabSz="1097280" rtl="0" eaLnBrk="1" latinLnBrk="0" hangingPunct="1">
        <a:lnSpc>
          <a:spcPct val="85000"/>
        </a:lnSpc>
        <a:spcBef>
          <a:spcPts val="720"/>
        </a:spcBef>
        <a:buFont typeface="Arial" pitchFamily="34" charset="0"/>
        <a:buChar char=" "/>
        <a:defRPr sz="2160" kern="1200">
          <a:solidFill>
            <a:schemeClr val="tx1">
              <a:lumMod val="85000"/>
              <a:lumOff val="15000"/>
            </a:schemeClr>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9.jp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3" name="Text 0"/>
          <p:cNvSpPr/>
          <p:nvPr/>
        </p:nvSpPr>
        <p:spPr>
          <a:xfrm>
            <a:off x="1318847" y="1700817"/>
            <a:ext cx="10199075" cy="3185261"/>
          </a:xfrm>
          <a:prstGeom prst="rect">
            <a:avLst/>
          </a:prstGeom>
          <a:noFill/>
          <a:ln/>
        </p:spPr>
        <p:txBody>
          <a:bodyPr wrap="square" lIns="0" tIns="0" rIns="0" bIns="0" rtlCol="0" anchor="t"/>
          <a:lstStyle/>
          <a:p>
            <a:pPr marL="0" indent="0" algn="l">
              <a:lnSpc>
                <a:spcPts val="5850"/>
              </a:lnSpc>
              <a:buNone/>
            </a:pPr>
            <a:r>
              <a:rPr lang="en-US" sz="4650" b="1" dirty="0">
                <a:solidFill>
                  <a:srgbClr val="000000"/>
                </a:solidFill>
                <a:latin typeface="Calibri" panose="020F0502020204030204" pitchFamily="34" charset="0"/>
                <a:ea typeface="Cambria Math" panose="02040503050406030204" pitchFamily="18" charset="0"/>
                <a:cs typeface="Calibri" panose="020F0502020204030204" pitchFamily="34" charset="0"/>
              </a:rPr>
              <a:t>Инклюзивное волонтерство в стационарном учреждении социального обслуживания населения</a:t>
            </a:r>
            <a:endParaRPr lang="en-US" sz="4650" dirty="0">
              <a:latin typeface="Calibri" panose="020F0502020204030204" pitchFamily="34" charset="0"/>
              <a:ea typeface="Cambria Math" panose="02040503050406030204" pitchFamily="18" charset="0"/>
              <a:cs typeface="Calibri" panose="020F0502020204030204" pitchFamily="34" charset="0"/>
            </a:endParaRPr>
          </a:p>
        </p:txBody>
      </p:sp>
      <p:sp>
        <p:nvSpPr>
          <p:cNvPr id="5" name="TextBox 4">
            <a:extLst>
              <a:ext uri="{FF2B5EF4-FFF2-40B4-BE49-F238E27FC236}">
                <a16:creationId xmlns:a16="http://schemas.microsoft.com/office/drawing/2014/main" id="{2EE3890C-95C5-4AEE-A22D-560FBA0FE272}"/>
              </a:ext>
            </a:extLst>
          </p:cNvPr>
          <p:cNvSpPr txBox="1"/>
          <p:nvPr/>
        </p:nvSpPr>
        <p:spPr>
          <a:xfrm>
            <a:off x="9053598" y="5559287"/>
            <a:ext cx="5486400" cy="1938992"/>
          </a:xfrm>
          <a:prstGeom prst="rect">
            <a:avLst/>
          </a:prstGeom>
          <a:noFill/>
        </p:spPr>
        <p:txBody>
          <a:bodyPr wrap="square" rtlCol="0">
            <a:spAutoFit/>
          </a:bodyPr>
          <a:lstStyle/>
          <a:p>
            <a:r>
              <a:rPr lang="ru-RU" sz="2400" b="1" dirty="0">
                <a:latin typeface="Calibri" panose="020F0502020204030204" pitchFamily="34" charset="0"/>
                <a:ea typeface="Cambria Math" panose="02040503050406030204" pitchFamily="18" charset="0"/>
                <a:cs typeface="Calibri" panose="020F0502020204030204" pitchFamily="34" charset="0"/>
              </a:rPr>
              <a:t>Заместитель директора </a:t>
            </a:r>
          </a:p>
          <a:p>
            <a:r>
              <a:rPr lang="ru-RU" sz="2400" b="1" dirty="0">
                <a:latin typeface="Calibri" panose="020F0502020204030204" pitchFamily="34" charset="0"/>
                <a:ea typeface="Cambria Math" panose="02040503050406030204" pitchFamily="18" charset="0"/>
                <a:cs typeface="Calibri" panose="020F0502020204030204" pitchFamily="34" charset="0"/>
              </a:rPr>
              <a:t>ГАУСО СО «КЦСОН «Изумруд» города Кировграда»</a:t>
            </a:r>
          </a:p>
          <a:p>
            <a:endParaRPr lang="ru-RU" sz="2400" b="1" dirty="0">
              <a:latin typeface="Calibri" panose="020F0502020204030204" pitchFamily="34" charset="0"/>
              <a:ea typeface="Cambria Math" panose="02040503050406030204" pitchFamily="18" charset="0"/>
              <a:cs typeface="Calibri" panose="020F0502020204030204" pitchFamily="34" charset="0"/>
            </a:endParaRPr>
          </a:p>
          <a:p>
            <a:r>
              <a:rPr lang="ru-RU" sz="2400" b="1" dirty="0" err="1">
                <a:latin typeface="Calibri" panose="020F0502020204030204" pitchFamily="34" charset="0"/>
                <a:ea typeface="Cambria Math" panose="02040503050406030204" pitchFamily="18" charset="0"/>
                <a:cs typeface="Calibri" panose="020F0502020204030204" pitchFamily="34" charset="0"/>
              </a:rPr>
              <a:t>Гнусина</a:t>
            </a:r>
            <a:r>
              <a:rPr lang="ru-RU" sz="2400" b="1" dirty="0">
                <a:latin typeface="Calibri" panose="020F0502020204030204" pitchFamily="34" charset="0"/>
                <a:ea typeface="Cambria Math" panose="02040503050406030204" pitchFamily="18" charset="0"/>
                <a:cs typeface="Calibri" panose="020F0502020204030204" pitchFamily="34" charset="0"/>
              </a:rPr>
              <a:t> Ирина Анатольевна</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3" name="Text 1"/>
          <p:cNvSpPr/>
          <p:nvPr/>
        </p:nvSpPr>
        <p:spPr>
          <a:xfrm>
            <a:off x="969635" y="811190"/>
            <a:ext cx="13042821" cy="1655052"/>
          </a:xfrm>
          <a:prstGeom prst="rect">
            <a:avLst/>
          </a:prstGeom>
          <a:noFill/>
          <a:ln/>
        </p:spPr>
        <p:txBody>
          <a:bodyPr wrap="square" lIns="0" tIns="0" rIns="0" bIns="0" rtlCol="0" anchor="t"/>
          <a:lstStyle/>
          <a:p>
            <a:pPr marL="0" indent="0" algn="l">
              <a:lnSpc>
                <a:spcPts val="2850"/>
              </a:lnSpc>
              <a:buNone/>
            </a:pPr>
            <a:r>
              <a:rPr lang="ru-RU" sz="3200" b="1" dirty="0">
                <a:solidFill>
                  <a:srgbClr val="272525"/>
                </a:solidFill>
                <a:latin typeface="Calibri" panose="020F0502020204030204" pitchFamily="34" charset="0"/>
                <a:ea typeface="Inter" pitchFamily="34" charset="-122"/>
                <a:cs typeface="Calibri" panose="020F0502020204030204" pitchFamily="34" charset="0"/>
              </a:rPr>
              <a:t>И</a:t>
            </a:r>
            <a:r>
              <a:rPr lang="en-US" sz="3200" b="1" dirty="0">
                <a:solidFill>
                  <a:srgbClr val="272525"/>
                </a:solidFill>
                <a:latin typeface="Calibri" panose="020F0502020204030204" pitchFamily="34" charset="0"/>
                <a:ea typeface="Inter" pitchFamily="34" charset="-122"/>
                <a:cs typeface="Calibri" panose="020F0502020204030204" pitchFamily="34" charset="0"/>
              </a:rPr>
              <a:t>нклюзивное волонтерство в стационарном учреждении социального обслуживания представляет собой добровольческую деятельность, которая:</a:t>
            </a:r>
            <a:endParaRPr lang="en-US" sz="3200" b="1" dirty="0">
              <a:latin typeface="Calibri" panose="020F0502020204030204" pitchFamily="34" charset="0"/>
              <a:cs typeface="Calibri" panose="020F0502020204030204" pitchFamily="34" charset="0"/>
            </a:endParaRPr>
          </a:p>
        </p:txBody>
      </p:sp>
      <p:sp>
        <p:nvSpPr>
          <p:cNvPr id="4" name="Text 2"/>
          <p:cNvSpPr/>
          <p:nvPr/>
        </p:nvSpPr>
        <p:spPr>
          <a:xfrm>
            <a:off x="793791" y="2193020"/>
            <a:ext cx="6697255" cy="2495477"/>
          </a:xfrm>
          <a:prstGeom prst="rect">
            <a:avLst/>
          </a:prstGeom>
          <a:noFill/>
          <a:ln/>
        </p:spPr>
        <p:txBody>
          <a:bodyPr wrap="square" lIns="0" tIns="0" rIns="0" bIns="0" rtlCol="0" anchor="t"/>
          <a:lstStyle/>
          <a:p>
            <a:pPr marL="342900" indent="-342900" algn="l">
              <a:lnSpc>
                <a:spcPts val="2850"/>
              </a:lnSpc>
              <a:buSzPct val="100000"/>
              <a:buChar char="•"/>
            </a:pPr>
            <a:r>
              <a:rPr lang="en-US" b="1" dirty="0">
                <a:solidFill>
                  <a:srgbClr val="272525"/>
                </a:solidFill>
                <a:latin typeface="Cambria" panose="02040503050406030204" pitchFamily="18" charset="0"/>
                <a:ea typeface="Cambria" panose="02040503050406030204" pitchFamily="18" charset="0"/>
                <a:cs typeface="Inter" pitchFamily="34" charset="-120"/>
              </a:rPr>
              <a:t>предполагает участие получателей социальных услуг с инвалидностью, проживающих в стационаре, в качестве волонтеров:</a:t>
            </a:r>
            <a:r>
              <a:rPr lang="en-US" dirty="0">
                <a:solidFill>
                  <a:srgbClr val="272525"/>
                </a:solidFill>
                <a:latin typeface="Cambria" panose="02040503050406030204" pitchFamily="18" charset="0"/>
                <a:ea typeface="Cambria" panose="02040503050406030204" pitchFamily="18" charset="0"/>
                <a:cs typeface="Inter" pitchFamily="34" charset="-120"/>
              </a:rPr>
              <a:t> создает условия для </a:t>
            </a:r>
            <a:r>
              <a:rPr lang="en-US" dirty="0">
                <a:solidFill>
                  <a:srgbClr val="272525"/>
                </a:solidFill>
                <a:latin typeface="Calibri" panose="020F0502020204030204" pitchFamily="34" charset="0"/>
                <a:ea typeface="Cambria" panose="02040503050406030204" pitchFamily="18" charset="0"/>
                <a:cs typeface="Calibri" panose="020F0502020204030204" pitchFamily="34" charset="0"/>
              </a:rPr>
              <a:t>того</a:t>
            </a:r>
            <a:r>
              <a:rPr lang="en-US" dirty="0">
                <a:solidFill>
                  <a:srgbClr val="272525"/>
                </a:solidFill>
                <a:latin typeface="Cambria" panose="02040503050406030204" pitchFamily="18" charset="0"/>
                <a:ea typeface="Cambria" panose="02040503050406030204" pitchFamily="18" charset="0"/>
                <a:cs typeface="Inter" pitchFamily="34" charset="-120"/>
              </a:rPr>
              <a:t>, чтобы сами проживающие с ограниченными возможностями здоровья (ОВЗ), могли выступать в роли добровольцев, принося пользу другим и реализуя свой потенциал.</a:t>
            </a:r>
            <a:endParaRPr lang="en-US" dirty="0">
              <a:latin typeface="Cambria" panose="02040503050406030204" pitchFamily="18" charset="0"/>
              <a:ea typeface="Cambria" panose="02040503050406030204" pitchFamily="18" charset="0"/>
            </a:endParaRPr>
          </a:p>
        </p:txBody>
      </p:sp>
      <p:sp>
        <p:nvSpPr>
          <p:cNvPr id="5" name="Text 3"/>
          <p:cNvSpPr/>
          <p:nvPr/>
        </p:nvSpPr>
        <p:spPr>
          <a:xfrm>
            <a:off x="793789" y="4921251"/>
            <a:ext cx="6697255" cy="2298152"/>
          </a:xfrm>
          <a:prstGeom prst="rect">
            <a:avLst/>
          </a:prstGeom>
          <a:noFill/>
          <a:ln/>
        </p:spPr>
        <p:txBody>
          <a:bodyPr wrap="square" lIns="0" tIns="0" rIns="0" bIns="0" rtlCol="0" anchor="t"/>
          <a:lstStyle/>
          <a:p>
            <a:pPr marL="342900" indent="-342900" algn="l">
              <a:lnSpc>
                <a:spcPts val="2850"/>
              </a:lnSpc>
              <a:buSzPct val="100000"/>
              <a:buChar char="•"/>
            </a:pPr>
            <a:r>
              <a:rPr lang="en-US" b="1" dirty="0">
                <a:solidFill>
                  <a:srgbClr val="272525"/>
                </a:solidFill>
                <a:latin typeface="Cambria" panose="02040503050406030204" pitchFamily="18" charset="0"/>
                <a:ea typeface="Cambria" panose="02040503050406030204" pitchFamily="18" charset="0"/>
                <a:cs typeface="Inter" pitchFamily="34" charset="-120"/>
              </a:rPr>
              <a:t>формирует </a:t>
            </a:r>
            <a:r>
              <a:rPr lang="en-US" b="1" dirty="0">
                <a:solidFill>
                  <a:srgbClr val="272525"/>
                </a:solidFill>
                <a:latin typeface="Calibri" panose="020F0502020204030204" pitchFamily="34" charset="0"/>
                <a:ea typeface="Cambria" panose="02040503050406030204" pitchFamily="18" charset="0"/>
                <a:cs typeface="Calibri" panose="020F0502020204030204" pitchFamily="34" charset="0"/>
              </a:rPr>
              <a:t>инклюзивную</a:t>
            </a:r>
            <a:r>
              <a:rPr lang="en-US" b="1" dirty="0">
                <a:solidFill>
                  <a:srgbClr val="272525"/>
                </a:solidFill>
                <a:latin typeface="Cambria" panose="02040503050406030204" pitchFamily="18" charset="0"/>
                <a:ea typeface="Cambria" panose="02040503050406030204" pitchFamily="18" charset="0"/>
                <a:cs typeface="Inter" pitchFamily="34" charset="-120"/>
              </a:rPr>
              <a:t> среду:</a:t>
            </a:r>
            <a:r>
              <a:rPr lang="en-US" dirty="0">
                <a:solidFill>
                  <a:srgbClr val="272525"/>
                </a:solidFill>
                <a:latin typeface="Cambria" panose="02040503050406030204" pitchFamily="18" charset="0"/>
                <a:ea typeface="Cambria" panose="02040503050406030204" pitchFamily="18" charset="0"/>
                <a:cs typeface="Inter" pitchFamily="34" charset="-120"/>
              </a:rPr>
              <a:t> способствует разрушению барьеров и стереотипов, формированию атмосферы взаимопонимания, уважения и поддержки между всеми участниками (сотрудниками, волонтерами с ОВЗ и остальными проживающими).</a:t>
            </a:r>
            <a:endParaRPr lang="en-US" dirty="0">
              <a:latin typeface="Cambria" panose="02040503050406030204" pitchFamily="18" charset="0"/>
              <a:ea typeface="Cambria" panose="02040503050406030204" pitchFamily="18" charset="0"/>
            </a:endParaRPr>
          </a:p>
        </p:txBody>
      </p:sp>
      <p:pic>
        <p:nvPicPr>
          <p:cNvPr id="7" name="Рисунок 6">
            <a:extLst>
              <a:ext uri="{FF2B5EF4-FFF2-40B4-BE49-F238E27FC236}">
                <a16:creationId xmlns:a16="http://schemas.microsoft.com/office/drawing/2014/main" id="{EB300278-B49E-4BA6-A50D-7309F90C39D5}"/>
              </a:ext>
            </a:extLst>
          </p:cNvPr>
          <p:cNvPicPr>
            <a:picLocks noChangeAspect="1"/>
          </p:cNvPicPr>
          <p:nvPr/>
        </p:nvPicPr>
        <p:blipFill>
          <a:blip r:embed="rId3"/>
          <a:stretch>
            <a:fillRect/>
          </a:stretch>
        </p:blipFill>
        <p:spPr>
          <a:xfrm>
            <a:off x="7910596" y="2466242"/>
            <a:ext cx="5926015" cy="444451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608768"/>
            <a:ext cx="13042821" cy="1157014"/>
          </a:xfrm>
          <a:prstGeom prst="rect">
            <a:avLst/>
          </a:prstGeom>
          <a:noFill/>
          <a:ln/>
        </p:spPr>
        <p:txBody>
          <a:bodyPr wrap="square" lIns="0" tIns="0" rIns="0" bIns="0" rtlCol="0" anchor="t"/>
          <a:lstStyle/>
          <a:p>
            <a:pPr marL="0" indent="0" algn="l">
              <a:lnSpc>
                <a:spcPts val="3500"/>
              </a:lnSpc>
              <a:buNone/>
            </a:pPr>
            <a:r>
              <a:rPr lang="en-US" sz="3200" b="1" dirty="0">
                <a:solidFill>
                  <a:srgbClr val="000000"/>
                </a:solidFill>
                <a:latin typeface="Calibri" panose="020F0502020204030204" pitchFamily="34" charset="0"/>
                <a:ea typeface="Cambria Math" panose="02040503050406030204" pitchFamily="18" charset="0"/>
                <a:cs typeface="Calibri" panose="020F0502020204030204" pitchFamily="34" charset="0"/>
              </a:rPr>
              <a:t>Ключевые преимущества реализации технологии «Инклюзивное волонтерство»</a:t>
            </a:r>
            <a:endParaRPr lang="en-US" sz="3200" dirty="0">
              <a:latin typeface="Calibri" panose="020F0502020204030204" pitchFamily="34" charset="0"/>
              <a:ea typeface="Cambria Math" panose="02040503050406030204" pitchFamily="18" charset="0"/>
              <a:cs typeface="Calibri" panose="020F0502020204030204" pitchFamily="34" charset="0"/>
            </a:endParaRPr>
          </a:p>
        </p:txBody>
      </p:sp>
      <p:sp>
        <p:nvSpPr>
          <p:cNvPr id="3" name="Text 1"/>
          <p:cNvSpPr/>
          <p:nvPr/>
        </p:nvSpPr>
        <p:spPr>
          <a:xfrm>
            <a:off x="793789" y="1646341"/>
            <a:ext cx="13042821" cy="362903"/>
          </a:xfrm>
          <a:prstGeom prst="rect">
            <a:avLst/>
          </a:prstGeom>
          <a:noFill/>
          <a:ln/>
        </p:spPr>
        <p:txBody>
          <a:bodyPr wrap="none" lIns="0" tIns="0" rIns="0" bIns="0" rtlCol="0" anchor="t"/>
          <a:lstStyle/>
          <a:p>
            <a:pPr marL="0" indent="0" algn="l">
              <a:lnSpc>
                <a:spcPts val="2850"/>
              </a:lnSpc>
              <a:buNone/>
            </a:pPr>
            <a:r>
              <a:rPr lang="en-US" sz="2000" b="1" dirty="0">
                <a:solidFill>
                  <a:srgbClr val="272525"/>
                </a:solidFill>
                <a:latin typeface="Cambria Math" panose="02040503050406030204" pitchFamily="18" charset="0"/>
                <a:ea typeface="Cambria Math" panose="02040503050406030204" pitchFamily="18" charset="0"/>
                <a:cs typeface="Inter" pitchFamily="34" charset="-120"/>
              </a:rPr>
              <a:t>1. </a:t>
            </a:r>
            <a:r>
              <a:rPr lang="en-US" sz="2000" b="1" dirty="0" err="1">
                <a:solidFill>
                  <a:srgbClr val="272525"/>
                </a:solidFill>
                <a:latin typeface="Cambria Math" panose="02040503050406030204" pitchFamily="18" charset="0"/>
                <a:ea typeface="Cambria Math" panose="02040503050406030204" pitchFamily="18" charset="0"/>
                <a:cs typeface="Inter" pitchFamily="34" charset="-120"/>
              </a:rPr>
              <a:t>Глубока</a:t>
            </a:r>
            <a:r>
              <a:rPr lang="ru-RU" sz="2000" b="1" dirty="0">
                <a:solidFill>
                  <a:srgbClr val="272525"/>
                </a:solidFill>
                <a:latin typeface="Cambria Math" panose="02040503050406030204" pitchFamily="18" charset="0"/>
                <a:ea typeface="Cambria Math" panose="02040503050406030204" pitchFamily="18" charset="0"/>
                <a:cs typeface="Inter" pitchFamily="34" charset="-120"/>
              </a:rPr>
              <a:t>я</a:t>
            </a:r>
            <a:r>
              <a:rPr lang="en-US" sz="2000" b="1" dirty="0">
                <a:solidFill>
                  <a:srgbClr val="272525"/>
                </a:solidFill>
                <a:latin typeface="Cambria Math" panose="02040503050406030204" pitchFamily="18" charset="0"/>
                <a:ea typeface="Cambria Math" panose="02040503050406030204" pitchFamily="18" charset="0"/>
                <a:cs typeface="Inter" pitchFamily="34" charset="-120"/>
              </a:rPr>
              <a:t> психологическая трансформация:</a:t>
            </a:r>
            <a:endParaRPr lang="en-US" sz="2000" b="1" dirty="0">
              <a:latin typeface="Cambria Math" panose="02040503050406030204" pitchFamily="18" charset="0"/>
              <a:ea typeface="Cambria Math" panose="02040503050406030204" pitchFamily="18" charset="0"/>
            </a:endParaRPr>
          </a:p>
        </p:txBody>
      </p:sp>
      <p:sp>
        <p:nvSpPr>
          <p:cNvPr id="4" name="Text 2"/>
          <p:cNvSpPr/>
          <p:nvPr/>
        </p:nvSpPr>
        <p:spPr>
          <a:xfrm>
            <a:off x="793790" y="2226208"/>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От "объекта помощи" к "субъекту деятельности": происходит преодоление роли пассивного получателя помощи, формирование активной жизненной позиции.</a:t>
            </a:r>
            <a:endParaRPr lang="en-US" sz="2000" dirty="0">
              <a:latin typeface="Calibri" panose="020F0502020204030204" pitchFamily="34" charset="0"/>
              <a:cs typeface="Calibri" panose="020F0502020204030204" pitchFamily="34" charset="0"/>
            </a:endParaRPr>
          </a:p>
        </p:txBody>
      </p:sp>
      <p:sp>
        <p:nvSpPr>
          <p:cNvPr id="5" name="Text 3"/>
          <p:cNvSpPr/>
          <p:nvPr/>
        </p:nvSpPr>
        <p:spPr>
          <a:xfrm>
            <a:off x="793790" y="3172030"/>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Восстановление чувства собственного достоинства и самоуважения</a:t>
            </a:r>
            <a:r>
              <a:rPr lang="ru-RU" sz="2000" dirty="0">
                <a:solidFill>
                  <a:srgbClr val="272525"/>
                </a:solidFill>
                <a:latin typeface="Calibri" panose="020F0502020204030204" pitchFamily="34" charset="0"/>
                <a:ea typeface="Inter" pitchFamily="34" charset="-122"/>
                <a:cs typeface="Calibri" panose="020F0502020204030204" pitchFamily="34" charset="0"/>
              </a:rPr>
              <a:t>.</a:t>
            </a:r>
            <a:r>
              <a:rPr lang="en-US" sz="2000" dirty="0">
                <a:solidFill>
                  <a:srgbClr val="272525"/>
                </a:solidFill>
                <a:latin typeface="Calibri" panose="020F0502020204030204" pitchFamily="34" charset="0"/>
                <a:ea typeface="Inter" pitchFamily="34" charset="-122"/>
                <a:cs typeface="Calibri" panose="020F0502020204030204" pitchFamily="34" charset="0"/>
              </a:rPr>
              <a:t> </a:t>
            </a:r>
            <a:endParaRPr lang="en-US" sz="2000" dirty="0">
              <a:latin typeface="Calibri" panose="020F0502020204030204" pitchFamily="34" charset="0"/>
              <a:cs typeface="Calibri" panose="020F0502020204030204" pitchFamily="34" charset="0"/>
            </a:endParaRPr>
          </a:p>
        </p:txBody>
      </p:sp>
      <p:sp>
        <p:nvSpPr>
          <p:cNvPr id="6" name="Text 4"/>
          <p:cNvSpPr/>
          <p:nvPr/>
        </p:nvSpPr>
        <p:spPr>
          <a:xfrm>
            <a:off x="793790" y="3751897"/>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Повышение самооценки и уверенности в себе</a:t>
            </a:r>
            <a:r>
              <a:rPr lang="ru-RU" sz="2000" dirty="0">
                <a:solidFill>
                  <a:srgbClr val="272525"/>
                </a:solidFill>
                <a:latin typeface="Calibri" panose="020F0502020204030204" pitchFamily="34" charset="0"/>
                <a:ea typeface="Inter" pitchFamily="34" charset="-122"/>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sp>
        <p:nvSpPr>
          <p:cNvPr id="7" name="Text 0">
            <a:extLst>
              <a:ext uri="{FF2B5EF4-FFF2-40B4-BE49-F238E27FC236}">
                <a16:creationId xmlns:a16="http://schemas.microsoft.com/office/drawing/2014/main" id="{69F4F3C6-F162-4812-B636-3180F417DC2F}"/>
              </a:ext>
            </a:extLst>
          </p:cNvPr>
          <p:cNvSpPr/>
          <p:nvPr/>
        </p:nvSpPr>
        <p:spPr>
          <a:xfrm>
            <a:off x="793790" y="4481874"/>
            <a:ext cx="13042821" cy="362903"/>
          </a:xfrm>
          <a:prstGeom prst="rect">
            <a:avLst/>
          </a:prstGeom>
          <a:noFill/>
          <a:ln/>
        </p:spPr>
        <p:txBody>
          <a:bodyPr wrap="none" lIns="0" tIns="0" rIns="0" bIns="0" rtlCol="0" anchor="t"/>
          <a:lstStyle/>
          <a:p>
            <a:pPr marL="0" indent="0" algn="l">
              <a:lnSpc>
                <a:spcPts val="2850"/>
              </a:lnSpc>
              <a:buNone/>
            </a:pPr>
            <a:r>
              <a:rPr lang="en-US" sz="2000" b="1" dirty="0">
                <a:solidFill>
                  <a:srgbClr val="272525"/>
                </a:solidFill>
                <a:latin typeface="Cambria Math" panose="02040503050406030204" pitchFamily="18" charset="0"/>
                <a:ea typeface="Cambria Math" panose="02040503050406030204" pitchFamily="18" charset="0"/>
                <a:cs typeface="Inter" pitchFamily="34" charset="-120"/>
              </a:rPr>
              <a:t>2. Мощная реабилитация и социализация:</a:t>
            </a:r>
            <a:endParaRPr lang="en-US" sz="2000" b="1" dirty="0">
              <a:latin typeface="Cambria Math" panose="02040503050406030204" pitchFamily="18" charset="0"/>
              <a:ea typeface="Cambria Math" panose="02040503050406030204" pitchFamily="18" charset="0"/>
            </a:endParaRPr>
          </a:p>
        </p:txBody>
      </p:sp>
      <p:sp>
        <p:nvSpPr>
          <p:cNvPr id="8" name="Text 1">
            <a:extLst>
              <a:ext uri="{FF2B5EF4-FFF2-40B4-BE49-F238E27FC236}">
                <a16:creationId xmlns:a16="http://schemas.microsoft.com/office/drawing/2014/main" id="{B354C45F-B2AC-4934-A44E-4BDD995A58C3}"/>
              </a:ext>
            </a:extLst>
          </p:cNvPr>
          <p:cNvSpPr/>
          <p:nvPr/>
        </p:nvSpPr>
        <p:spPr>
          <a:xfrm>
            <a:off x="793788" y="5057569"/>
            <a:ext cx="13042821" cy="362903"/>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Развитие навыков коммуникации и взаимодействия</a:t>
            </a:r>
            <a:r>
              <a:rPr lang="ru-RU" sz="2000" dirty="0">
                <a:solidFill>
                  <a:srgbClr val="272525"/>
                </a:solidFill>
                <a:latin typeface="Calibri" panose="020F0502020204030204" pitchFamily="34" charset="0"/>
                <a:ea typeface="Inter" pitchFamily="34" charset="-122"/>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sp>
        <p:nvSpPr>
          <p:cNvPr id="9" name="Text 2">
            <a:extLst>
              <a:ext uri="{FF2B5EF4-FFF2-40B4-BE49-F238E27FC236}">
                <a16:creationId xmlns:a16="http://schemas.microsoft.com/office/drawing/2014/main" id="{4E38FB99-6F51-4C9B-9FE0-7AA566BB48DC}"/>
              </a:ext>
            </a:extLst>
          </p:cNvPr>
          <p:cNvSpPr/>
          <p:nvPr/>
        </p:nvSpPr>
        <p:spPr>
          <a:xfrm>
            <a:off x="793790" y="5517995"/>
            <a:ext cx="13042821" cy="482343"/>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Поддержание и развитие когнитивных функций</a:t>
            </a:r>
            <a:r>
              <a:rPr lang="ru-RU" sz="2000" dirty="0">
                <a:solidFill>
                  <a:srgbClr val="272525"/>
                </a:solidFill>
                <a:latin typeface="Calibri" panose="020F0502020204030204" pitchFamily="34" charset="0"/>
                <a:ea typeface="Inter" pitchFamily="34" charset="-122"/>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sp>
        <p:nvSpPr>
          <p:cNvPr id="10" name="Text 3">
            <a:extLst>
              <a:ext uri="{FF2B5EF4-FFF2-40B4-BE49-F238E27FC236}">
                <a16:creationId xmlns:a16="http://schemas.microsoft.com/office/drawing/2014/main" id="{42F4ABC6-DFB8-4540-B094-E4148B577ED9}"/>
              </a:ext>
            </a:extLst>
          </p:cNvPr>
          <p:cNvSpPr/>
          <p:nvPr/>
        </p:nvSpPr>
        <p:spPr>
          <a:xfrm>
            <a:off x="793790" y="6000339"/>
            <a:ext cx="13042821" cy="482344"/>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Расширение социальных связей внутри учреждения</a:t>
            </a:r>
            <a:r>
              <a:rPr lang="ru-RU" sz="2000" dirty="0">
                <a:solidFill>
                  <a:srgbClr val="272525"/>
                </a:solidFill>
                <a:latin typeface="Calibri" panose="020F0502020204030204" pitchFamily="34" charset="0"/>
                <a:ea typeface="Inter" pitchFamily="34" charset="-122"/>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sp>
        <p:nvSpPr>
          <p:cNvPr id="11" name="Text 4">
            <a:extLst>
              <a:ext uri="{FF2B5EF4-FFF2-40B4-BE49-F238E27FC236}">
                <a16:creationId xmlns:a16="http://schemas.microsoft.com/office/drawing/2014/main" id="{0B0870CF-1DEE-4E60-ACFE-E4AF2EB99D87}"/>
              </a:ext>
            </a:extLst>
          </p:cNvPr>
          <p:cNvSpPr/>
          <p:nvPr/>
        </p:nvSpPr>
        <p:spPr>
          <a:xfrm>
            <a:off x="793787" y="6492104"/>
            <a:ext cx="13042821" cy="362903"/>
          </a:xfrm>
          <a:prstGeom prst="rect">
            <a:avLst/>
          </a:prstGeom>
          <a:noFill/>
          <a:ln/>
        </p:spPr>
        <p:txBody>
          <a:bodyPr wrap="non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Профилактика апатии и депрессии</a:t>
            </a:r>
            <a:r>
              <a:rPr lang="ru-RU" sz="2000" dirty="0">
                <a:solidFill>
                  <a:srgbClr val="272525"/>
                </a:solidFill>
                <a:latin typeface="Calibri" panose="020F0502020204030204" pitchFamily="34" charset="0"/>
                <a:ea typeface="Inter" pitchFamily="34" charset="-122"/>
                <a:cs typeface="Calibri" panose="020F0502020204030204" pitchFamily="34" charset="0"/>
              </a:rPr>
              <a:t>.</a:t>
            </a:r>
            <a:endParaRPr lang="en-US" sz="2000" dirty="0">
              <a:latin typeface="Calibri" panose="020F0502020204030204" pitchFamily="34" charset="0"/>
              <a:cs typeface="Calibri" panose="020F0502020204030204" pitchFamily="34" charset="0"/>
            </a:endParaRPr>
          </a:p>
        </p:txBody>
      </p:sp>
      <p:pic>
        <p:nvPicPr>
          <p:cNvPr id="13" name="Рисунок 12">
            <a:extLst>
              <a:ext uri="{FF2B5EF4-FFF2-40B4-BE49-F238E27FC236}">
                <a16:creationId xmlns:a16="http://schemas.microsoft.com/office/drawing/2014/main" id="{E99D98C8-B631-4937-AA55-F9F6764A23BB}"/>
              </a:ext>
            </a:extLst>
          </p:cNvPr>
          <p:cNvPicPr>
            <a:picLocks noChangeAspect="1"/>
          </p:cNvPicPr>
          <p:nvPr/>
        </p:nvPicPr>
        <p:blipFill rotWithShape="1">
          <a:blip r:embed="rId3"/>
          <a:srcRect t="11701" b="3010"/>
          <a:stretch/>
        </p:blipFill>
        <p:spPr>
          <a:xfrm>
            <a:off x="9108830" y="2716456"/>
            <a:ext cx="4572000" cy="519918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778284"/>
            <a:ext cx="13042821" cy="362903"/>
          </a:xfrm>
          <a:prstGeom prst="rect">
            <a:avLst/>
          </a:prstGeom>
          <a:noFill/>
          <a:ln/>
        </p:spPr>
        <p:txBody>
          <a:bodyPr wrap="none" lIns="0" tIns="0" rIns="0" bIns="0" rtlCol="0" anchor="t"/>
          <a:lstStyle/>
          <a:p>
            <a:pPr marL="0" indent="0" algn="l">
              <a:lnSpc>
                <a:spcPts val="2850"/>
              </a:lnSpc>
              <a:buNone/>
            </a:pPr>
            <a:r>
              <a:rPr lang="en-US" sz="2000" b="1" dirty="0">
                <a:solidFill>
                  <a:srgbClr val="272525"/>
                </a:solidFill>
                <a:latin typeface="Cambria Math" panose="02040503050406030204" pitchFamily="18" charset="0"/>
                <a:ea typeface="Cambria Math" panose="02040503050406030204" pitchFamily="18" charset="0"/>
                <a:cs typeface="Inter" pitchFamily="34" charset="-120"/>
              </a:rPr>
              <a:t>3. Создание уникальной поддерживающей среды:</a:t>
            </a:r>
            <a:endParaRPr lang="en-US" sz="2000" b="1" dirty="0">
              <a:latin typeface="Cambria Math" panose="02040503050406030204" pitchFamily="18" charset="0"/>
              <a:ea typeface="Cambria Math" panose="02040503050406030204" pitchFamily="18" charset="0"/>
            </a:endParaRPr>
          </a:p>
        </p:txBody>
      </p:sp>
      <p:sp>
        <p:nvSpPr>
          <p:cNvPr id="3" name="Text 1"/>
          <p:cNvSpPr/>
          <p:nvPr/>
        </p:nvSpPr>
        <p:spPr>
          <a:xfrm>
            <a:off x="793790" y="1220483"/>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Взаимопомощь и взаимопонимание: люди с похожим жизненным опытом или ограничениями зачастую лучше понимают потребности друг друга и могут оказать более эмпатичную поддержку.</a:t>
            </a:r>
            <a:endParaRPr lang="en-US" sz="2000" dirty="0">
              <a:latin typeface="Calibri" panose="020F0502020204030204" pitchFamily="34" charset="0"/>
              <a:cs typeface="Calibri" panose="020F0502020204030204" pitchFamily="34" charset="0"/>
            </a:endParaRPr>
          </a:p>
        </p:txBody>
      </p:sp>
      <p:sp>
        <p:nvSpPr>
          <p:cNvPr id="4" name="Text 2"/>
          <p:cNvSpPr/>
          <p:nvPr/>
        </p:nvSpPr>
        <p:spPr>
          <a:xfrm>
            <a:off x="793789" y="2038608"/>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Разрушение иерархии: формирование горизонтальных связей "равный - равному" наряду с вертикальными "сотрудник - проживающий".</a:t>
            </a:r>
            <a:endParaRPr lang="en-US" sz="2000" dirty="0">
              <a:latin typeface="Calibri" panose="020F0502020204030204" pitchFamily="34" charset="0"/>
              <a:cs typeface="Calibri" panose="020F0502020204030204" pitchFamily="34" charset="0"/>
            </a:endParaRPr>
          </a:p>
        </p:txBody>
      </p:sp>
      <p:sp>
        <p:nvSpPr>
          <p:cNvPr id="5" name="Text 3"/>
          <p:cNvSpPr/>
          <p:nvPr/>
        </p:nvSpPr>
        <p:spPr>
          <a:xfrm>
            <a:off x="793788" y="2954860"/>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Обогащение жизни учреждения: появление внутренних инициатив, новых форм досуга и поддержки, идущих "снизу".</a:t>
            </a:r>
            <a:endParaRPr lang="en-US" sz="2000" dirty="0">
              <a:latin typeface="Calibri" panose="020F0502020204030204" pitchFamily="34" charset="0"/>
              <a:cs typeface="Calibri" panose="020F0502020204030204" pitchFamily="34" charset="0"/>
            </a:endParaRPr>
          </a:p>
        </p:txBody>
      </p:sp>
      <p:sp>
        <p:nvSpPr>
          <p:cNvPr id="6" name="Text 0">
            <a:extLst>
              <a:ext uri="{FF2B5EF4-FFF2-40B4-BE49-F238E27FC236}">
                <a16:creationId xmlns:a16="http://schemas.microsoft.com/office/drawing/2014/main" id="{982EA092-2418-443B-8028-8AC45CF5B337}"/>
              </a:ext>
            </a:extLst>
          </p:cNvPr>
          <p:cNvSpPr/>
          <p:nvPr/>
        </p:nvSpPr>
        <p:spPr>
          <a:xfrm>
            <a:off x="793790" y="3933348"/>
            <a:ext cx="13042821" cy="362903"/>
          </a:xfrm>
          <a:prstGeom prst="rect">
            <a:avLst/>
          </a:prstGeom>
          <a:noFill/>
          <a:ln/>
        </p:spPr>
        <p:txBody>
          <a:bodyPr wrap="none" lIns="0" tIns="0" rIns="0" bIns="0" rtlCol="0" anchor="t"/>
          <a:lstStyle/>
          <a:p>
            <a:pPr marL="0" indent="0" algn="l">
              <a:lnSpc>
                <a:spcPts val="2850"/>
              </a:lnSpc>
              <a:buNone/>
            </a:pPr>
            <a:r>
              <a:rPr lang="en-US" sz="2000" b="1" dirty="0">
                <a:solidFill>
                  <a:srgbClr val="272525"/>
                </a:solidFill>
                <a:latin typeface="Cambria Math" panose="02040503050406030204" pitchFamily="18" charset="0"/>
                <a:ea typeface="Cambria Math" panose="02040503050406030204" pitchFamily="18" charset="0"/>
                <a:cs typeface="Inter" pitchFamily="34" charset="-120"/>
              </a:rPr>
              <a:t>4. Изменение восприятия персонала и общества:</a:t>
            </a:r>
            <a:endParaRPr lang="en-US" sz="2000" b="1" dirty="0">
              <a:latin typeface="Cambria Math" panose="02040503050406030204" pitchFamily="18" charset="0"/>
              <a:ea typeface="Cambria Math" panose="02040503050406030204" pitchFamily="18" charset="0"/>
            </a:endParaRPr>
          </a:p>
        </p:txBody>
      </p:sp>
      <p:sp>
        <p:nvSpPr>
          <p:cNvPr id="7" name="Text 1">
            <a:extLst>
              <a:ext uri="{FF2B5EF4-FFF2-40B4-BE49-F238E27FC236}">
                <a16:creationId xmlns:a16="http://schemas.microsoft.com/office/drawing/2014/main" id="{BDD24C7F-8A9F-4917-BBE0-2EA95F6CC521}"/>
              </a:ext>
            </a:extLst>
          </p:cNvPr>
          <p:cNvSpPr/>
          <p:nvPr/>
        </p:nvSpPr>
        <p:spPr>
          <a:xfrm>
            <a:off x="793790" y="4388570"/>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Ломка стереотипов у сотрудников: видя активность и потенциал проживающих-волонтеров, персонал начинает воспринимать их иначе – как ресурс, а не только как нагрузку.</a:t>
            </a:r>
            <a:endParaRPr lang="en-US" sz="2000" dirty="0">
              <a:latin typeface="Calibri" panose="020F0502020204030204" pitchFamily="34" charset="0"/>
              <a:cs typeface="Calibri" panose="020F0502020204030204" pitchFamily="34" charset="0"/>
            </a:endParaRPr>
          </a:p>
        </p:txBody>
      </p:sp>
      <p:sp>
        <p:nvSpPr>
          <p:cNvPr id="8" name="Text 2">
            <a:extLst>
              <a:ext uri="{FF2B5EF4-FFF2-40B4-BE49-F238E27FC236}">
                <a16:creationId xmlns:a16="http://schemas.microsoft.com/office/drawing/2014/main" id="{BF8478FD-E8B5-41A4-8133-CFFD487B017E}"/>
              </a:ext>
            </a:extLst>
          </p:cNvPr>
          <p:cNvSpPr/>
          <p:nvPr/>
        </p:nvSpPr>
        <p:spPr>
          <a:xfrm>
            <a:off x="793787" y="5167129"/>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Позитивный пример для других проживающих: демонстрация возможностей активной жизни даже в условиях стационара, мотивация к участию.</a:t>
            </a:r>
            <a:endParaRPr lang="en-US" sz="2000" dirty="0">
              <a:latin typeface="Calibri" panose="020F0502020204030204" pitchFamily="34" charset="0"/>
              <a:cs typeface="Calibri" panose="020F0502020204030204" pitchFamily="34" charset="0"/>
            </a:endParaRPr>
          </a:p>
        </p:txBody>
      </p:sp>
      <p:sp>
        <p:nvSpPr>
          <p:cNvPr id="9" name="Text 3">
            <a:extLst>
              <a:ext uri="{FF2B5EF4-FFF2-40B4-BE49-F238E27FC236}">
                <a16:creationId xmlns:a16="http://schemas.microsoft.com/office/drawing/2014/main" id="{985E3800-114F-4C1B-ABD2-CB377913B7BF}"/>
              </a:ext>
            </a:extLst>
          </p:cNvPr>
          <p:cNvSpPr/>
          <p:nvPr/>
        </p:nvSpPr>
        <p:spPr>
          <a:xfrm>
            <a:off x="793786" y="5972230"/>
            <a:ext cx="13042821" cy="725805"/>
          </a:xfrm>
          <a:prstGeom prst="rect">
            <a:avLst/>
          </a:prstGeom>
          <a:noFill/>
          <a:ln/>
        </p:spPr>
        <p:txBody>
          <a:bodyPr wrap="square" lIns="0" tIns="0" rIns="0" bIns="0" rtlCol="0" anchor="t"/>
          <a:lstStyle/>
          <a:p>
            <a:pPr marL="342900" indent="-342900" algn="l">
              <a:lnSpc>
                <a:spcPts val="2850"/>
              </a:lnSpc>
              <a:buSzPct val="100000"/>
              <a:buChar char="•"/>
            </a:pPr>
            <a:r>
              <a:rPr lang="en-US" sz="2000" dirty="0">
                <a:solidFill>
                  <a:srgbClr val="272525"/>
                </a:solidFill>
                <a:latin typeface="Calibri" panose="020F0502020204030204" pitchFamily="34" charset="0"/>
                <a:ea typeface="Inter" pitchFamily="34" charset="-122"/>
                <a:cs typeface="Calibri" panose="020F0502020204030204" pitchFamily="34" charset="0"/>
              </a:rPr>
              <a:t>Изменение общественного мнения: демонстрация того, что люди в интернатах способны не только получать, но и отдавать, быть полезными обществу.</a:t>
            </a:r>
            <a:endParaRPr lang="en-US" sz="2000" dirty="0">
              <a:latin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762352"/>
            <a:ext cx="9432890" cy="1103507"/>
          </a:xfrm>
          <a:prstGeom prst="rect">
            <a:avLst/>
          </a:prstGeom>
          <a:noFill/>
          <a:ln/>
        </p:spPr>
        <p:txBody>
          <a:bodyPr wrap="square" lIns="0" tIns="0" rIns="0" bIns="0" rtlCol="0" anchor="t"/>
          <a:lstStyle/>
          <a:p>
            <a:pPr marL="0" indent="0" algn="l">
              <a:lnSpc>
                <a:spcPts val="2850"/>
              </a:lnSpc>
              <a:buNone/>
            </a:pPr>
            <a:r>
              <a:rPr lang="en-US" sz="2800" dirty="0">
                <a:solidFill>
                  <a:srgbClr val="272525"/>
                </a:solidFill>
                <a:latin typeface="Calibri" panose="020F0502020204030204" pitchFamily="34" charset="0"/>
                <a:ea typeface="Inter" pitchFamily="34" charset="-122"/>
                <a:cs typeface="Calibri" panose="020F0502020204030204" pitchFamily="34" charset="0"/>
              </a:rPr>
              <a:t>В 2024 году наше учреждение присоединилось к участию в проекте «Инклюзивное волонтерство» БФ «Старость в радость»</a:t>
            </a:r>
            <a:r>
              <a:rPr lang="ru-RU" sz="2800" dirty="0">
                <a:solidFill>
                  <a:srgbClr val="272525"/>
                </a:solidFill>
                <a:latin typeface="Calibri" panose="020F0502020204030204" pitchFamily="34" charset="0"/>
                <a:ea typeface="Inter" pitchFamily="34" charset="-122"/>
                <a:cs typeface="Calibri" panose="020F0502020204030204" pitchFamily="34" charset="0"/>
              </a:rPr>
              <a:t>.</a:t>
            </a:r>
            <a:r>
              <a:rPr lang="en-US" sz="2800" dirty="0">
                <a:solidFill>
                  <a:srgbClr val="272525"/>
                </a:solidFill>
                <a:latin typeface="Calibri" panose="020F0502020204030204" pitchFamily="34" charset="0"/>
                <a:ea typeface="Inter" pitchFamily="34" charset="-122"/>
                <a:cs typeface="Calibri" panose="020F0502020204030204" pitchFamily="34" charset="0"/>
              </a:rPr>
              <a:t> </a:t>
            </a:r>
            <a:endParaRPr lang="ru-RU" sz="2800" dirty="0">
              <a:solidFill>
                <a:srgbClr val="272525"/>
              </a:solidFill>
              <a:latin typeface="Calibri" panose="020F0502020204030204" pitchFamily="34" charset="0"/>
              <a:ea typeface="Inter" pitchFamily="34" charset="-122"/>
              <a:cs typeface="Calibri" panose="020F0502020204030204" pitchFamily="34" charset="0"/>
            </a:endParaRPr>
          </a:p>
        </p:txBody>
      </p:sp>
      <p:pic>
        <p:nvPicPr>
          <p:cNvPr id="1026" name="Picture 2" descr="СТАРОСТЬ В РАДОСТЬ благотворительный фонд помощи пожилым людям и инвалидам  | Партнёры | Бизнес и Общество">
            <a:extLst>
              <a:ext uri="{FF2B5EF4-FFF2-40B4-BE49-F238E27FC236}">
                <a16:creationId xmlns:a16="http://schemas.microsoft.com/office/drawing/2014/main" id="{05227393-A0B8-4F48-B404-3399636BC8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462" y="1727661"/>
            <a:ext cx="2484356" cy="13105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Добро.Университет» — курсы для волонтеров - Феодосийский политехнический  техникум">
            <a:extLst>
              <a:ext uri="{FF2B5EF4-FFF2-40B4-BE49-F238E27FC236}">
                <a16:creationId xmlns:a16="http://schemas.microsoft.com/office/drawing/2014/main" id="{CF5159BA-2100-41D3-A012-A06E895A1D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5964" y="967728"/>
            <a:ext cx="3936473" cy="1469474"/>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a:extLst>
              <a:ext uri="{FF2B5EF4-FFF2-40B4-BE49-F238E27FC236}">
                <a16:creationId xmlns:a16="http://schemas.microsoft.com/office/drawing/2014/main" id="{C66D73C0-B752-49AB-85D9-BB780F930292}"/>
              </a:ext>
            </a:extLst>
          </p:cNvPr>
          <p:cNvPicPr>
            <a:picLocks noChangeAspect="1"/>
          </p:cNvPicPr>
          <p:nvPr/>
        </p:nvPicPr>
        <p:blipFill>
          <a:blip r:embed="rId5"/>
          <a:stretch>
            <a:fillRect/>
          </a:stretch>
        </p:blipFill>
        <p:spPr>
          <a:xfrm>
            <a:off x="6845903" y="2798241"/>
            <a:ext cx="7066534" cy="4830638"/>
          </a:xfrm>
          <a:prstGeom prst="rect">
            <a:avLst/>
          </a:prstGeom>
        </p:spPr>
      </p:pic>
      <p:pic>
        <p:nvPicPr>
          <p:cNvPr id="6" name="Рисунок 5">
            <a:extLst>
              <a:ext uri="{FF2B5EF4-FFF2-40B4-BE49-F238E27FC236}">
                <a16:creationId xmlns:a16="http://schemas.microsoft.com/office/drawing/2014/main" id="{14C7E50A-0B55-42B5-B072-8FE48DD900B7}"/>
              </a:ext>
            </a:extLst>
          </p:cNvPr>
          <p:cNvPicPr>
            <a:picLocks noChangeAspect="1"/>
          </p:cNvPicPr>
          <p:nvPr/>
        </p:nvPicPr>
        <p:blipFill>
          <a:blip r:embed="rId6"/>
          <a:stretch>
            <a:fillRect/>
          </a:stretch>
        </p:blipFill>
        <p:spPr>
          <a:xfrm>
            <a:off x="717963" y="3270738"/>
            <a:ext cx="5810855" cy="435814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3" name="Text 0"/>
          <p:cNvSpPr/>
          <p:nvPr/>
        </p:nvSpPr>
        <p:spPr>
          <a:xfrm>
            <a:off x="810133" y="881738"/>
            <a:ext cx="13010133" cy="725805"/>
          </a:xfrm>
          <a:prstGeom prst="rect">
            <a:avLst/>
          </a:prstGeom>
          <a:noFill/>
          <a:ln/>
        </p:spPr>
        <p:txBody>
          <a:bodyPr wrap="square" lIns="0" tIns="0" rIns="0" bIns="0" rtlCol="0" anchor="t"/>
          <a:lstStyle/>
          <a:p>
            <a:pPr marL="0" indent="0" algn="l">
              <a:lnSpc>
                <a:spcPts val="2850"/>
              </a:lnSpc>
              <a:buNone/>
            </a:pPr>
            <a:r>
              <a:rPr lang="en-US" sz="2800" b="1" dirty="0">
                <a:solidFill>
                  <a:srgbClr val="272525"/>
                </a:solidFill>
                <a:latin typeface="Calibri" panose="020F0502020204030204" pitchFamily="34" charset="0"/>
                <a:ea typeface="Inter" pitchFamily="34" charset="-122"/>
                <a:cs typeface="Calibri" panose="020F0502020204030204" pitchFamily="34" charset="0"/>
              </a:rPr>
              <a:t>Основными направлениями деятельности волонтеров с ОВЗ в стационаре определены:</a:t>
            </a:r>
            <a:endParaRPr lang="en-US" sz="2800" b="1" dirty="0">
              <a:latin typeface="Calibri" panose="020F0502020204030204" pitchFamily="34" charset="0"/>
              <a:cs typeface="Calibri" panose="020F0502020204030204" pitchFamily="34" charset="0"/>
            </a:endParaRPr>
          </a:p>
        </p:txBody>
      </p:sp>
      <p:sp>
        <p:nvSpPr>
          <p:cNvPr id="4" name="Text 1"/>
          <p:cNvSpPr/>
          <p:nvPr/>
        </p:nvSpPr>
        <p:spPr>
          <a:xfrm>
            <a:off x="793790" y="2022516"/>
            <a:ext cx="7556421" cy="725806"/>
          </a:xfrm>
          <a:prstGeom prst="rect">
            <a:avLst/>
          </a:prstGeom>
          <a:noFill/>
          <a:ln/>
        </p:spPr>
        <p:txBody>
          <a:bodyPr wrap="square" lIns="0" tIns="0" rIns="0" bIns="0" rtlCol="0" anchor="t"/>
          <a:lstStyle/>
          <a:p>
            <a:pPr marL="342900" indent="-342900" algn="l">
              <a:lnSpc>
                <a:spcPts val="2850"/>
              </a:lnSpc>
              <a:buSzPct val="100000"/>
              <a:buChar char="•"/>
            </a:pPr>
            <a:r>
              <a:rPr lang="en-US" sz="2800" b="1" dirty="0">
                <a:solidFill>
                  <a:srgbClr val="272525"/>
                </a:solidFill>
                <a:latin typeface="Calibri" panose="020F0502020204030204" pitchFamily="34" charset="0"/>
                <a:ea typeface="Inter" pitchFamily="34" charset="-122"/>
                <a:cs typeface="Calibri" panose="020F0502020204030204" pitchFamily="34" charset="0"/>
              </a:rPr>
              <a:t>Досуговое сопровождение</a:t>
            </a:r>
            <a:r>
              <a:rPr lang="ru-RU" sz="2800" b="1" dirty="0">
                <a:solidFill>
                  <a:srgbClr val="272525"/>
                </a:solidFill>
                <a:latin typeface="Calibri" panose="020F0502020204030204" pitchFamily="34" charset="0"/>
                <a:ea typeface="Inter" pitchFamily="34" charset="-122"/>
                <a:cs typeface="Calibri" panose="020F0502020204030204" pitchFamily="34" charset="0"/>
              </a:rPr>
              <a:t>.</a:t>
            </a:r>
            <a:endParaRPr lang="en-US" sz="2800" dirty="0">
              <a:latin typeface="Calibri" panose="020F0502020204030204" pitchFamily="34" charset="0"/>
              <a:cs typeface="Calibri" panose="020F0502020204030204" pitchFamily="34" charset="0"/>
            </a:endParaRPr>
          </a:p>
        </p:txBody>
      </p:sp>
      <p:sp>
        <p:nvSpPr>
          <p:cNvPr id="5" name="Text 2"/>
          <p:cNvSpPr/>
          <p:nvPr/>
        </p:nvSpPr>
        <p:spPr>
          <a:xfrm>
            <a:off x="793790" y="2748322"/>
            <a:ext cx="7556421" cy="725805"/>
          </a:xfrm>
          <a:prstGeom prst="rect">
            <a:avLst/>
          </a:prstGeom>
          <a:noFill/>
          <a:ln/>
        </p:spPr>
        <p:txBody>
          <a:bodyPr wrap="square" lIns="0" tIns="0" rIns="0" bIns="0" rtlCol="0" anchor="t"/>
          <a:lstStyle/>
          <a:p>
            <a:pPr marL="342900" indent="-342900" algn="l">
              <a:lnSpc>
                <a:spcPts val="2850"/>
              </a:lnSpc>
              <a:buSzPct val="100000"/>
              <a:buChar char="•"/>
            </a:pPr>
            <a:r>
              <a:rPr lang="en-US" sz="2800" b="1" dirty="0">
                <a:solidFill>
                  <a:srgbClr val="272525"/>
                </a:solidFill>
                <a:latin typeface="Calibri" panose="020F0502020204030204" pitchFamily="34" charset="0"/>
                <a:ea typeface="Inter" pitchFamily="34" charset="-122"/>
                <a:cs typeface="Calibri" panose="020F0502020204030204" pitchFamily="34" charset="0"/>
              </a:rPr>
              <a:t>Социально-бытовое сопровождение</a:t>
            </a:r>
            <a:r>
              <a:rPr lang="ru-RU" sz="2800" b="1" dirty="0">
                <a:solidFill>
                  <a:srgbClr val="272525"/>
                </a:solidFill>
                <a:latin typeface="Calibri" panose="020F0502020204030204" pitchFamily="34" charset="0"/>
                <a:ea typeface="Inter" pitchFamily="34" charset="-122"/>
                <a:cs typeface="Calibri" panose="020F0502020204030204" pitchFamily="34" charset="0"/>
              </a:rPr>
              <a:t>.</a:t>
            </a:r>
            <a:endParaRPr lang="en-US" sz="2800" dirty="0">
              <a:latin typeface="Calibri" panose="020F0502020204030204" pitchFamily="34" charset="0"/>
              <a:cs typeface="Calibri" panose="020F0502020204030204" pitchFamily="34" charset="0"/>
            </a:endParaRPr>
          </a:p>
        </p:txBody>
      </p:sp>
      <p:sp>
        <p:nvSpPr>
          <p:cNvPr id="6" name="Text 3"/>
          <p:cNvSpPr/>
          <p:nvPr/>
        </p:nvSpPr>
        <p:spPr>
          <a:xfrm>
            <a:off x="793790" y="3474127"/>
            <a:ext cx="8877748" cy="1281347"/>
          </a:xfrm>
          <a:prstGeom prst="rect">
            <a:avLst/>
          </a:prstGeom>
          <a:noFill/>
          <a:ln/>
        </p:spPr>
        <p:txBody>
          <a:bodyPr wrap="square" lIns="0" tIns="0" rIns="0" bIns="0" rtlCol="0" anchor="t"/>
          <a:lstStyle/>
          <a:p>
            <a:pPr marL="342900" indent="-342900" algn="l">
              <a:lnSpc>
                <a:spcPts val="2850"/>
              </a:lnSpc>
              <a:buSzPct val="100000"/>
              <a:buChar char="•"/>
            </a:pPr>
            <a:r>
              <a:rPr lang="en-US" sz="2800" b="1" dirty="0">
                <a:solidFill>
                  <a:srgbClr val="272525"/>
                </a:solidFill>
                <a:latin typeface="Calibri" panose="020F0502020204030204" pitchFamily="34" charset="0"/>
                <a:ea typeface="Inter" pitchFamily="34" charset="-122"/>
                <a:cs typeface="Calibri" panose="020F0502020204030204" pitchFamily="34" charset="0"/>
              </a:rPr>
              <a:t>"Социальное дежурство":</a:t>
            </a:r>
            <a:r>
              <a:rPr lang="en-US" sz="2800" dirty="0">
                <a:solidFill>
                  <a:srgbClr val="272525"/>
                </a:solidFill>
                <a:latin typeface="Calibri" panose="020F0502020204030204" pitchFamily="34" charset="0"/>
                <a:ea typeface="Inter" pitchFamily="34" charset="-122"/>
                <a:cs typeface="Calibri" panose="020F0502020204030204" pitchFamily="34" charset="0"/>
              </a:rPr>
              <a:t> регулярное индивидуальное общение, поддержка, выслушивание.</a:t>
            </a:r>
            <a:endParaRPr lang="en-US" sz="2800" dirty="0">
              <a:latin typeface="Calibri" panose="020F0502020204030204" pitchFamily="34" charset="0"/>
              <a:cs typeface="Calibri" panose="020F0502020204030204" pitchFamily="34" charset="0"/>
            </a:endParaRPr>
          </a:p>
        </p:txBody>
      </p:sp>
      <p:sp>
        <p:nvSpPr>
          <p:cNvPr id="7" name="Text 4"/>
          <p:cNvSpPr/>
          <p:nvPr/>
        </p:nvSpPr>
        <p:spPr>
          <a:xfrm>
            <a:off x="793789" y="4433653"/>
            <a:ext cx="7556421" cy="725805"/>
          </a:xfrm>
          <a:prstGeom prst="rect">
            <a:avLst/>
          </a:prstGeom>
          <a:noFill/>
          <a:ln/>
        </p:spPr>
        <p:txBody>
          <a:bodyPr wrap="square" lIns="0" tIns="0" rIns="0" bIns="0" rtlCol="0" anchor="t"/>
          <a:lstStyle/>
          <a:p>
            <a:pPr marL="342900" indent="-342900" algn="l">
              <a:lnSpc>
                <a:spcPts val="2850"/>
              </a:lnSpc>
              <a:buSzPct val="100000"/>
              <a:buChar char="•"/>
            </a:pPr>
            <a:r>
              <a:rPr lang="en-US" sz="2800" b="1" dirty="0">
                <a:solidFill>
                  <a:srgbClr val="272525"/>
                </a:solidFill>
                <a:latin typeface="Calibri" panose="020F0502020204030204" pitchFamily="34" charset="0"/>
                <a:ea typeface="Inter" pitchFamily="34" charset="-122"/>
                <a:cs typeface="Calibri" panose="020F0502020204030204" pitchFamily="34" charset="0"/>
              </a:rPr>
              <a:t>Поддержка мероприятий учреждения</a:t>
            </a:r>
            <a:r>
              <a:rPr lang="ru-RU" sz="2800" b="1" dirty="0">
                <a:solidFill>
                  <a:srgbClr val="272525"/>
                </a:solidFill>
                <a:latin typeface="Calibri" panose="020F0502020204030204" pitchFamily="34" charset="0"/>
                <a:ea typeface="Inter" pitchFamily="34" charset="-122"/>
                <a:cs typeface="Calibri" panose="020F0502020204030204" pitchFamily="34" charset="0"/>
              </a:rPr>
              <a:t>.</a:t>
            </a:r>
            <a:endParaRPr lang="en-US" sz="2800" dirty="0">
              <a:latin typeface="Calibri" panose="020F0502020204030204" pitchFamily="34" charset="0"/>
              <a:cs typeface="Calibri" panose="020F0502020204030204" pitchFamily="34" charset="0"/>
            </a:endParaRPr>
          </a:p>
        </p:txBody>
      </p:sp>
      <p:pic>
        <p:nvPicPr>
          <p:cNvPr id="13" name="Рисунок 12">
            <a:extLst>
              <a:ext uri="{FF2B5EF4-FFF2-40B4-BE49-F238E27FC236}">
                <a16:creationId xmlns:a16="http://schemas.microsoft.com/office/drawing/2014/main" id="{19432747-F50A-4F2D-A22E-AC54EF485F66}"/>
              </a:ext>
            </a:extLst>
          </p:cNvPr>
          <p:cNvPicPr>
            <a:picLocks noChangeAspect="1"/>
          </p:cNvPicPr>
          <p:nvPr/>
        </p:nvPicPr>
        <p:blipFill rotWithShape="1">
          <a:blip r:embed="rId3"/>
          <a:srcRect l="11055" r="12973" b="11699"/>
          <a:stretch/>
        </p:blipFill>
        <p:spPr>
          <a:xfrm>
            <a:off x="10023704" y="1607543"/>
            <a:ext cx="4038154" cy="6258020"/>
          </a:xfrm>
          <a:prstGeom prst="rect">
            <a:avLst/>
          </a:prstGeom>
        </p:spPr>
      </p:pic>
      <p:pic>
        <p:nvPicPr>
          <p:cNvPr id="25" name="Рисунок 24">
            <a:extLst>
              <a:ext uri="{FF2B5EF4-FFF2-40B4-BE49-F238E27FC236}">
                <a16:creationId xmlns:a16="http://schemas.microsoft.com/office/drawing/2014/main" id="{FADB86A9-DA95-434C-B7DD-B9DEA5129FAD}"/>
              </a:ext>
            </a:extLst>
          </p:cNvPr>
          <p:cNvPicPr>
            <a:picLocks noChangeAspect="1"/>
          </p:cNvPicPr>
          <p:nvPr/>
        </p:nvPicPr>
        <p:blipFill>
          <a:blip r:embed="rId4"/>
          <a:stretch>
            <a:fillRect/>
          </a:stretch>
        </p:blipFill>
        <p:spPr>
          <a:xfrm>
            <a:off x="810133" y="4973907"/>
            <a:ext cx="3911728" cy="2933796"/>
          </a:xfrm>
          <a:prstGeom prst="rect">
            <a:avLst/>
          </a:prstGeom>
        </p:spPr>
      </p:pic>
      <p:pic>
        <p:nvPicPr>
          <p:cNvPr id="27" name="Рисунок 26">
            <a:extLst>
              <a:ext uri="{FF2B5EF4-FFF2-40B4-BE49-F238E27FC236}">
                <a16:creationId xmlns:a16="http://schemas.microsoft.com/office/drawing/2014/main" id="{6352A907-3BE7-498B-AC42-C25BB0BEFB46}"/>
              </a:ext>
            </a:extLst>
          </p:cNvPr>
          <p:cNvPicPr>
            <a:picLocks noChangeAspect="1"/>
          </p:cNvPicPr>
          <p:nvPr/>
        </p:nvPicPr>
        <p:blipFill rotWithShape="1">
          <a:blip r:embed="rId5"/>
          <a:srcRect l="8123" t="23227"/>
          <a:stretch/>
        </p:blipFill>
        <p:spPr>
          <a:xfrm>
            <a:off x="4963453" y="4959989"/>
            <a:ext cx="4703494" cy="294771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1058465"/>
            <a:ext cx="13042821" cy="1814513"/>
          </a:xfrm>
          <a:prstGeom prst="rect">
            <a:avLst/>
          </a:prstGeom>
          <a:noFill/>
          <a:ln/>
        </p:spPr>
        <p:txBody>
          <a:bodyPr wrap="square" lIns="0" tIns="0" rIns="0" bIns="0" rtlCol="0" anchor="t"/>
          <a:lstStyle/>
          <a:p>
            <a:pPr marL="0" indent="0" algn="l">
              <a:lnSpc>
                <a:spcPts val="2850"/>
              </a:lnSpc>
              <a:buNone/>
            </a:pPr>
            <a:r>
              <a:rPr lang="en-US" sz="2400" dirty="0">
                <a:solidFill>
                  <a:srgbClr val="272525"/>
                </a:solidFill>
                <a:latin typeface="Calibri" panose="020F0502020204030204" pitchFamily="34" charset="0"/>
                <a:ea typeface="Inter" pitchFamily="34" charset="-122"/>
                <a:cs typeface="Calibri" panose="020F0502020204030204" pitchFamily="34" charset="0"/>
              </a:rPr>
              <a:t>В 2025 году в целях мы начали развивать практику выездных волонтерских мероприятий, что позволило нашим инклюзивным волонтерам выйти за пределы привычного круга общения, обрести новые контакты, получить новые впечатления, эмоции, навыки социализации. Выездные волонтерские мероприятия, в частности, заключаются в оказании волонтерами помощи одиноким маломобильным гражданам, находящимся на социальном обслуживании на дому.</a:t>
            </a:r>
            <a:endParaRPr lang="en-US" sz="2400" dirty="0">
              <a:latin typeface="Calibri" panose="020F0502020204030204" pitchFamily="34" charset="0"/>
              <a:cs typeface="Calibri" panose="020F0502020204030204" pitchFamily="34" charset="0"/>
            </a:endParaRPr>
          </a:p>
        </p:txBody>
      </p:sp>
      <p:pic>
        <p:nvPicPr>
          <p:cNvPr id="6" name="Рисунок 5">
            <a:extLst>
              <a:ext uri="{FF2B5EF4-FFF2-40B4-BE49-F238E27FC236}">
                <a16:creationId xmlns:a16="http://schemas.microsoft.com/office/drawing/2014/main" id="{6F4219D3-4F8A-4200-B404-A79386BDD1EB}"/>
              </a:ext>
            </a:extLst>
          </p:cNvPr>
          <p:cNvPicPr>
            <a:picLocks noChangeAspect="1"/>
          </p:cNvPicPr>
          <p:nvPr/>
        </p:nvPicPr>
        <p:blipFill>
          <a:blip r:embed="rId3"/>
          <a:stretch>
            <a:fillRect/>
          </a:stretch>
        </p:blipFill>
        <p:spPr>
          <a:xfrm>
            <a:off x="743356" y="3296376"/>
            <a:ext cx="6095999" cy="4571999"/>
          </a:xfrm>
          <a:prstGeom prst="rect">
            <a:avLst/>
          </a:prstGeom>
        </p:spPr>
      </p:pic>
      <p:pic>
        <p:nvPicPr>
          <p:cNvPr id="10" name="Рисунок 9">
            <a:extLst>
              <a:ext uri="{FF2B5EF4-FFF2-40B4-BE49-F238E27FC236}">
                <a16:creationId xmlns:a16="http://schemas.microsoft.com/office/drawing/2014/main" id="{F2540FCD-8961-4A10-B9E7-0B44E26D30B6}"/>
              </a:ext>
            </a:extLst>
          </p:cNvPr>
          <p:cNvPicPr>
            <a:picLocks noChangeAspect="1"/>
          </p:cNvPicPr>
          <p:nvPr/>
        </p:nvPicPr>
        <p:blipFill>
          <a:blip r:embed="rId4"/>
          <a:stretch>
            <a:fillRect/>
          </a:stretch>
        </p:blipFill>
        <p:spPr>
          <a:xfrm>
            <a:off x="7686246" y="3296376"/>
            <a:ext cx="5991200" cy="4493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4" name="Text 1"/>
          <p:cNvSpPr/>
          <p:nvPr/>
        </p:nvSpPr>
        <p:spPr>
          <a:xfrm>
            <a:off x="969637" y="950972"/>
            <a:ext cx="7556421" cy="1968542"/>
          </a:xfrm>
          <a:prstGeom prst="rect">
            <a:avLst/>
          </a:prstGeom>
          <a:noFill/>
          <a:ln/>
        </p:spPr>
        <p:txBody>
          <a:bodyPr wrap="square" lIns="0" tIns="0" rIns="0" bIns="0" rtlCol="0" anchor="t"/>
          <a:lstStyle/>
          <a:p>
            <a:pPr marL="0" indent="0" algn="l">
              <a:lnSpc>
                <a:spcPts val="2850"/>
              </a:lnSpc>
              <a:buNone/>
            </a:pPr>
            <a:r>
              <a:rPr lang="en-US" sz="2400" dirty="0">
                <a:solidFill>
                  <a:srgbClr val="272525"/>
                </a:solidFill>
                <a:latin typeface="Calibri" panose="020F0502020204030204" pitchFamily="34" charset="0"/>
                <a:ea typeface="Inter" pitchFamily="34" charset="-122"/>
                <a:cs typeface="Calibri" panose="020F0502020204030204" pitchFamily="34" charset="0"/>
              </a:rPr>
              <a:t>Инклюзивное волонтерство в стационарном учреждении социального обслуживания – это не просто помощь, это ключевой психологический сдвиг, заключающийся в трансформации роли</a:t>
            </a:r>
            <a:r>
              <a:rPr lang="ru-RU" sz="2400" dirty="0">
                <a:solidFill>
                  <a:srgbClr val="272525"/>
                </a:solidFill>
                <a:latin typeface="Calibri" panose="020F0502020204030204" pitchFamily="34" charset="0"/>
                <a:ea typeface="Inter" pitchFamily="34" charset="-122"/>
                <a:cs typeface="Calibri" panose="020F0502020204030204" pitchFamily="34" charset="0"/>
              </a:rPr>
              <a:t> человека</a:t>
            </a:r>
            <a:r>
              <a:rPr lang="en-US" sz="2400" dirty="0">
                <a:solidFill>
                  <a:srgbClr val="272525"/>
                </a:solidFill>
                <a:latin typeface="Calibri" panose="020F0502020204030204" pitchFamily="34" charset="0"/>
                <a:ea typeface="Inter" pitchFamily="34" charset="-122"/>
                <a:cs typeface="Calibri" panose="020F0502020204030204" pitchFamily="34" charset="0"/>
              </a:rPr>
              <a:t>: из «объекта помощи» в «субъекта деятельности». </a:t>
            </a:r>
            <a:endParaRPr lang="en-US" sz="2400" dirty="0">
              <a:latin typeface="Calibri" panose="020F0502020204030204" pitchFamily="34" charset="0"/>
              <a:cs typeface="Calibri" panose="020F0502020204030204" pitchFamily="34" charset="0"/>
            </a:endParaRPr>
          </a:p>
        </p:txBody>
      </p:sp>
      <p:pic>
        <p:nvPicPr>
          <p:cNvPr id="6" name="Рисунок 5">
            <a:extLst>
              <a:ext uri="{FF2B5EF4-FFF2-40B4-BE49-F238E27FC236}">
                <a16:creationId xmlns:a16="http://schemas.microsoft.com/office/drawing/2014/main" id="{05401C50-ED4A-4C2F-8BEC-036D87C463B4}"/>
              </a:ext>
            </a:extLst>
          </p:cNvPr>
          <p:cNvPicPr>
            <a:picLocks noChangeAspect="1"/>
          </p:cNvPicPr>
          <p:nvPr/>
        </p:nvPicPr>
        <p:blipFill rotWithShape="1">
          <a:blip r:embed="rId3"/>
          <a:srcRect b="10072"/>
          <a:stretch/>
        </p:blipFill>
        <p:spPr>
          <a:xfrm>
            <a:off x="969637" y="2919514"/>
            <a:ext cx="7209692" cy="4862614"/>
          </a:xfrm>
          <a:prstGeom prst="rect">
            <a:avLst/>
          </a:prstGeom>
        </p:spPr>
      </p:pic>
      <p:pic>
        <p:nvPicPr>
          <p:cNvPr id="12" name="Рисунок 11">
            <a:extLst>
              <a:ext uri="{FF2B5EF4-FFF2-40B4-BE49-F238E27FC236}">
                <a16:creationId xmlns:a16="http://schemas.microsoft.com/office/drawing/2014/main" id="{15352B2B-B2DB-4ABA-9DFC-A2F4582B1B65}"/>
              </a:ext>
            </a:extLst>
          </p:cNvPr>
          <p:cNvPicPr>
            <a:picLocks noChangeAspect="1"/>
          </p:cNvPicPr>
          <p:nvPr/>
        </p:nvPicPr>
        <p:blipFill rotWithShape="1">
          <a:blip r:embed="rId4"/>
          <a:srcRect l="19882" r="24023"/>
          <a:stretch/>
        </p:blipFill>
        <p:spPr>
          <a:xfrm>
            <a:off x="8748519" y="999417"/>
            <a:ext cx="5072990" cy="6782711"/>
          </a:xfrm>
          <a:prstGeom prst="rect">
            <a:avLst/>
          </a:prstGeom>
        </p:spPr>
      </p:pic>
    </p:spTree>
  </p:cSld>
  <p:clrMapOvr>
    <a:masterClrMapping/>
  </p:clrMapOvr>
</p:sld>
</file>

<file path=ppt/theme/theme1.xml><?xml version="1.0" encoding="utf-8"?>
<a:theme xmlns:a="http://schemas.openxmlformats.org/drawingml/2006/main" name="Метрополия">
  <a:themeElements>
    <a:clrScheme name="Метрополия">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Метрополи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Метрополия">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TM03457491[[fn=Метрополия]]</Template>
  <TotalTime>44</TotalTime>
  <Words>495</Words>
  <Application>Microsoft Office PowerPoint</Application>
  <PresentationFormat>Произвольный</PresentationFormat>
  <Paragraphs>42</Paragraphs>
  <Slides>8</Slides>
  <Notes>8</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8</vt:i4>
      </vt:variant>
    </vt:vector>
  </HeadingPairs>
  <TitlesOfParts>
    <vt:vector size="15" baseType="lpstr">
      <vt:lpstr>Calibri</vt:lpstr>
      <vt:lpstr>Cambria</vt:lpstr>
      <vt:lpstr>Cambria Math</vt:lpstr>
      <vt:lpstr>Inter</vt:lpstr>
      <vt:lpstr>Calibri Light</vt:lpstr>
      <vt:lpstr>Arial</vt:lpstr>
      <vt:lpstr>Метрополия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Denis</dc:creator>
  <cp:lastModifiedBy>Denis</cp:lastModifiedBy>
  <cp:revision>9</cp:revision>
  <dcterms:created xsi:type="dcterms:W3CDTF">2025-07-07T18:23:15Z</dcterms:created>
  <dcterms:modified xsi:type="dcterms:W3CDTF">2025-07-07T19:12:46Z</dcterms:modified>
</cp:coreProperties>
</file>